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9"/>
  </p:notesMasterIdLst>
  <p:sldIdLst>
    <p:sldId id="293" r:id="rId2"/>
    <p:sldId id="330" r:id="rId3"/>
    <p:sldId id="329" r:id="rId4"/>
    <p:sldId id="297" r:id="rId5"/>
    <p:sldId id="298" r:id="rId6"/>
    <p:sldId id="324" r:id="rId7"/>
    <p:sldId id="325" r:id="rId8"/>
    <p:sldId id="326" r:id="rId9"/>
    <p:sldId id="327" r:id="rId10"/>
    <p:sldId id="328" r:id="rId11"/>
    <p:sldId id="319" r:id="rId12"/>
    <p:sldId id="320" r:id="rId13"/>
    <p:sldId id="321" r:id="rId14"/>
    <p:sldId id="322" r:id="rId15"/>
    <p:sldId id="323"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7" r:id="rId34"/>
    <p:sldId id="318" r:id="rId35"/>
    <p:sldId id="295" r:id="rId36"/>
    <p:sldId id="294" r:id="rId37"/>
    <p:sldId id="257" r:id="rId38"/>
    <p:sldId id="258" r:id="rId39"/>
    <p:sldId id="259" r:id="rId40"/>
    <p:sldId id="296" r:id="rId41"/>
    <p:sldId id="267" r:id="rId42"/>
    <p:sldId id="263" r:id="rId43"/>
    <p:sldId id="264"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90" r:id="rId64"/>
    <p:sldId id="291" r:id="rId65"/>
    <p:sldId id="292" r:id="rId66"/>
    <p:sldId id="261" r:id="rId67"/>
    <p:sldId id="26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6" autoAdjust="0"/>
    <p:restoredTop sz="94660"/>
  </p:normalViewPr>
  <p:slideViewPr>
    <p:cSldViewPr snapToGrid="0">
      <p:cViewPr varScale="1">
        <p:scale>
          <a:sx n="68" d="100"/>
          <a:sy n="68" d="100"/>
        </p:scale>
        <p:origin x="8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4C8FC-4655-48C7-BEF7-49961026AECC}"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D32CE-236B-489D-8024-21519BFF4AB7}" type="slidenum">
              <a:rPr lang="en-US" smtClean="0"/>
              <a:t>‹#›</a:t>
            </a:fld>
            <a:endParaRPr lang="en-US"/>
          </a:p>
        </p:txBody>
      </p:sp>
    </p:spTree>
    <p:extLst>
      <p:ext uri="{BB962C8B-B14F-4D97-AF65-F5344CB8AC3E}">
        <p14:creationId xmlns:p14="http://schemas.microsoft.com/office/powerpoint/2010/main" val="396408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40-60%, 10-20%, 10%, 5-10%</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4</a:t>
            </a:fld>
            <a:endParaRPr lang="en-US"/>
          </a:p>
        </p:txBody>
      </p:sp>
    </p:spTree>
    <p:extLst>
      <p:ext uri="{BB962C8B-B14F-4D97-AF65-F5344CB8AC3E}">
        <p14:creationId xmlns:p14="http://schemas.microsoft.com/office/powerpoint/2010/main" val="251059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Phương </a:t>
            </a:r>
            <a:r>
              <a:rPr lang="vi-VN" dirty="0" err="1"/>
              <a:t>pháp</a:t>
            </a:r>
            <a:r>
              <a:rPr lang="vi-VN" dirty="0"/>
              <a:t> </a:t>
            </a:r>
            <a:r>
              <a:rPr lang="vi-VN" dirty="0" err="1"/>
              <a:t>chụp</a:t>
            </a:r>
            <a:r>
              <a:rPr lang="vi-VN" dirty="0"/>
              <a:t>: </a:t>
            </a:r>
            <a:r>
              <a:rPr lang="vi-VN" dirty="0" err="1"/>
              <a:t>ngoài</a:t>
            </a:r>
            <a:r>
              <a:rPr lang="vi-VN" dirty="0"/>
              <a:t> </a:t>
            </a:r>
            <a:r>
              <a:rPr lang="vi-VN" dirty="0" err="1"/>
              <a:t>thì</a:t>
            </a:r>
            <a:r>
              <a:rPr lang="vi-VN" dirty="0"/>
              <a:t> </a:t>
            </a:r>
            <a:r>
              <a:rPr lang="vi-VN" dirty="0" err="1"/>
              <a:t>động</a:t>
            </a:r>
            <a:r>
              <a:rPr lang="vi-VN" dirty="0"/>
              <a:t> </a:t>
            </a:r>
            <a:r>
              <a:rPr lang="vi-VN" dirty="0" err="1"/>
              <a:t>mạch</a:t>
            </a:r>
            <a:r>
              <a:rPr lang="vi-VN" dirty="0"/>
              <a:t> (15-30s sau tiêm </a:t>
            </a:r>
            <a:r>
              <a:rPr lang="vi-VN" dirty="0" err="1"/>
              <a:t>cản</a:t>
            </a:r>
            <a:r>
              <a:rPr lang="vi-VN" dirty="0"/>
              <a:t> quang), </a:t>
            </a:r>
            <a:r>
              <a:rPr lang="vi-VN" dirty="0" err="1"/>
              <a:t>thì</a:t>
            </a:r>
            <a:r>
              <a:rPr lang="vi-VN" dirty="0"/>
              <a:t> </a:t>
            </a:r>
            <a:r>
              <a:rPr lang="vi-VN" dirty="0" err="1"/>
              <a:t>tĩnh</a:t>
            </a:r>
            <a:r>
              <a:rPr lang="vi-VN" dirty="0"/>
              <a:t> </a:t>
            </a:r>
            <a:r>
              <a:rPr lang="vi-VN" dirty="0" err="1"/>
              <a:t>mạch</a:t>
            </a:r>
            <a:r>
              <a:rPr lang="vi-VN" dirty="0"/>
              <a:t> </a:t>
            </a:r>
            <a:r>
              <a:rPr lang="vi-VN" dirty="0" err="1"/>
              <a:t>cửa</a:t>
            </a:r>
            <a:r>
              <a:rPr lang="vi-VN" dirty="0"/>
              <a:t> (45s)  </a:t>
            </a:r>
            <a:r>
              <a:rPr lang="vi-VN" dirty="0" err="1"/>
              <a:t>phase</a:t>
            </a:r>
            <a:r>
              <a:rPr lang="vi-VN" dirty="0"/>
              <a:t> </a:t>
            </a:r>
            <a:r>
              <a:rPr lang="vi-VN" dirty="0" err="1"/>
              <a:t>tuỵ</a:t>
            </a:r>
            <a:r>
              <a:rPr lang="vi-VN" dirty="0"/>
              <a:t>: </a:t>
            </a:r>
            <a:r>
              <a:rPr lang="vi-VN" dirty="0" err="1"/>
              <a:t>chụp</a:t>
            </a:r>
            <a:r>
              <a:rPr lang="vi-VN" dirty="0"/>
              <a:t> sau tiêm </a:t>
            </a:r>
            <a:r>
              <a:rPr lang="vi-VN" dirty="0" err="1"/>
              <a:t>cản</a:t>
            </a:r>
            <a:r>
              <a:rPr lang="vi-VN" dirty="0"/>
              <a:t> quang 30-40s</a:t>
            </a:r>
          </a:p>
          <a:p>
            <a:r>
              <a:rPr lang="vi-VN" dirty="0" err="1"/>
              <a:t>Độ</a:t>
            </a:r>
            <a:r>
              <a:rPr lang="vi-VN" dirty="0"/>
              <a:t> </a:t>
            </a:r>
            <a:r>
              <a:rPr lang="vi-VN" dirty="0" err="1"/>
              <a:t>nhạy</a:t>
            </a:r>
            <a:r>
              <a:rPr lang="vi-VN" dirty="0"/>
              <a:t>: 90 – 95 %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16</a:t>
            </a:fld>
            <a:endParaRPr lang="en-US"/>
          </a:p>
        </p:txBody>
      </p:sp>
    </p:spTree>
    <p:extLst>
      <p:ext uri="{BB962C8B-B14F-4D97-AF65-F5344CB8AC3E}">
        <p14:creationId xmlns:p14="http://schemas.microsoft.com/office/powerpoint/2010/main" val="138598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Trên </a:t>
            </a:r>
            <a:r>
              <a:rPr lang="vi-VN" dirty="0" err="1"/>
              <a:t>hình</a:t>
            </a:r>
            <a:r>
              <a:rPr lang="vi-VN" dirty="0"/>
              <a:t> b, </a:t>
            </a:r>
            <a:r>
              <a:rPr lang="vi-VN" dirty="0" err="1"/>
              <a:t>mp</a:t>
            </a:r>
            <a:r>
              <a:rPr lang="vi-VN" dirty="0"/>
              <a:t> </a:t>
            </a:r>
            <a:r>
              <a:rPr lang="vi-VN" dirty="0" err="1"/>
              <a:t>trán</a:t>
            </a:r>
            <a:r>
              <a:rPr lang="vi-VN" dirty="0"/>
              <a:t>, </a:t>
            </a:r>
            <a:r>
              <a:rPr lang="vi-VN" dirty="0" err="1"/>
              <a:t>Thấy</a:t>
            </a:r>
            <a:r>
              <a:rPr lang="vi-VN" dirty="0"/>
              <a:t> </a:t>
            </a:r>
            <a:r>
              <a:rPr lang="vi-VN" dirty="0" err="1"/>
              <a:t>dấu</a:t>
            </a:r>
            <a:r>
              <a:rPr lang="vi-VN" dirty="0"/>
              <a:t> </a:t>
            </a:r>
            <a:r>
              <a:rPr lang="vi-VN" dirty="0" err="1"/>
              <a:t>hiệu</a:t>
            </a:r>
            <a:r>
              <a:rPr lang="vi-VN" dirty="0"/>
              <a:t> </a:t>
            </a:r>
            <a:r>
              <a:rPr lang="vi-VN" dirty="0" err="1"/>
              <a:t>cắt</a:t>
            </a:r>
            <a:r>
              <a:rPr lang="vi-VN" dirty="0"/>
              <a:t> </a:t>
            </a:r>
            <a:r>
              <a:rPr lang="vi-VN" dirty="0" err="1"/>
              <a:t>cụt</a:t>
            </a:r>
            <a:r>
              <a:rPr lang="vi-VN" dirty="0"/>
              <a:t> </a:t>
            </a:r>
            <a:r>
              <a:rPr lang="vi-VN" dirty="0" err="1"/>
              <a:t>đột</a:t>
            </a:r>
            <a:r>
              <a:rPr lang="vi-VN" dirty="0"/>
              <a:t> </a:t>
            </a:r>
            <a:r>
              <a:rPr lang="vi-VN" dirty="0" err="1"/>
              <a:t>ngột</a:t>
            </a:r>
            <a:r>
              <a:rPr lang="vi-VN" dirty="0"/>
              <a:t> OMC, </a:t>
            </a:r>
            <a:r>
              <a:rPr lang="vi-VN" dirty="0" err="1"/>
              <a:t>và</a:t>
            </a:r>
            <a:r>
              <a:rPr lang="vi-VN" dirty="0"/>
              <a:t> </a:t>
            </a:r>
            <a:r>
              <a:rPr lang="vi-VN" dirty="0" err="1"/>
              <a:t>tổn</a:t>
            </a:r>
            <a:r>
              <a:rPr lang="vi-VN" dirty="0"/>
              <a:t> thương </a:t>
            </a:r>
            <a:r>
              <a:rPr lang="vi-VN" dirty="0" err="1"/>
              <a:t>có</a:t>
            </a:r>
            <a:r>
              <a:rPr lang="vi-VN" dirty="0"/>
              <a:t> đâm </a:t>
            </a:r>
            <a:r>
              <a:rPr lang="vi-VN" dirty="0" err="1"/>
              <a:t>độ</a:t>
            </a:r>
            <a:r>
              <a:rPr lang="vi-VN" dirty="0"/>
              <a:t> mô </a:t>
            </a:r>
            <a:r>
              <a:rPr lang="vi-VN" dirty="0" err="1"/>
              <a:t>mềm</a:t>
            </a:r>
            <a:r>
              <a:rPr lang="vi-VN" dirty="0"/>
              <a:t> </a:t>
            </a:r>
            <a:r>
              <a:rPr lang="vi-VN" dirty="0" err="1"/>
              <a:t>tại</a:t>
            </a:r>
            <a:r>
              <a:rPr lang="vi-VN" dirty="0"/>
              <a:t> </a:t>
            </a:r>
            <a:r>
              <a:rPr lang="vi-VN" dirty="0" err="1"/>
              <a:t>vị</a:t>
            </a:r>
            <a:r>
              <a:rPr lang="vi-VN" dirty="0"/>
              <a:t> </a:t>
            </a:r>
            <a:r>
              <a:rPr lang="vi-VN" dirty="0" err="1"/>
              <a:t>trí</a:t>
            </a:r>
            <a:r>
              <a:rPr lang="vi-VN" dirty="0"/>
              <a:t> </a:t>
            </a:r>
            <a:r>
              <a:rPr lang="vi-VN" dirty="0" err="1"/>
              <a:t>này</a:t>
            </a:r>
            <a:r>
              <a:rPr lang="vi-VN" dirty="0"/>
              <a:t>, </a:t>
            </a:r>
            <a:r>
              <a:rPr lang="vi-VN" dirty="0" err="1"/>
              <a:t>hình</a:t>
            </a:r>
            <a:r>
              <a:rPr lang="vi-VN" dirty="0"/>
              <a:t> a </a:t>
            </a:r>
            <a:r>
              <a:rPr lang="vi-VN" dirty="0" err="1"/>
              <a:t>mặt</a:t>
            </a:r>
            <a:r>
              <a:rPr lang="vi-VN" dirty="0"/>
              <a:t> </a:t>
            </a:r>
            <a:r>
              <a:rPr lang="vi-VN" dirty="0" err="1"/>
              <a:t>cắt</a:t>
            </a:r>
            <a:r>
              <a:rPr lang="vi-VN" dirty="0"/>
              <a:t> ngang </a:t>
            </a:r>
            <a:r>
              <a:rPr lang="vi-VN" dirty="0" err="1"/>
              <a:t>của</a:t>
            </a:r>
            <a:r>
              <a:rPr lang="vi-VN" dirty="0"/>
              <a:t> </a:t>
            </a:r>
            <a:r>
              <a:rPr lang="vi-VN" dirty="0" err="1"/>
              <a:t>khối</a:t>
            </a:r>
            <a:r>
              <a:rPr lang="vi-VN" dirty="0"/>
              <a:t> u </a:t>
            </a:r>
            <a:r>
              <a:rPr lang="vi-VN" dirty="0" err="1"/>
              <a:t>tại</a:t>
            </a:r>
            <a:r>
              <a:rPr lang="vi-VN" dirty="0"/>
              <a:t> </a:t>
            </a:r>
            <a:r>
              <a:rPr lang="vi-VN" dirty="0" err="1"/>
              <a:t>vị</a:t>
            </a:r>
            <a:r>
              <a:rPr lang="vi-VN" dirty="0"/>
              <a:t> </a:t>
            </a:r>
            <a:r>
              <a:rPr lang="vi-VN" dirty="0" err="1"/>
              <a:t>trí</a:t>
            </a:r>
            <a:r>
              <a:rPr lang="vi-VN" dirty="0"/>
              <a:t> </a:t>
            </a:r>
            <a:r>
              <a:rPr lang="vi-VN" dirty="0" err="1"/>
              <a:t>cắt</a:t>
            </a:r>
            <a:r>
              <a:rPr lang="vi-VN" dirty="0"/>
              <a:t> </a:t>
            </a:r>
            <a:r>
              <a:rPr lang="vi-VN" dirty="0" err="1"/>
              <a:t>cụt</a:t>
            </a:r>
            <a:r>
              <a:rPr lang="vi-VN" dirty="0"/>
              <a:t> OMC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18</a:t>
            </a:fld>
            <a:endParaRPr lang="en-US"/>
          </a:p>
        </p:txBody>
      </p:sp>
    </p:spTree>
    <p:extLst>
      <p:ext uri="{BB962C8B-B14F-4D97-AF65-F5344CB8AC3E}">
        <p14:creationId xmlns:p14="http://schemas.microsoft.com/office/powerpoint/2010/main" val="415201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Độ</a:t>
            </a:r>
            <a:r>
              <a:rPr lang="vi-VN" dirty="0"/>
              <a:t> </a:t>
            </a:r>
            <a:r>
              <a:rPr lang="vi-VN" dirty="0" err="1"/>
              <a:t>nhạy</a:t>
            </a:r>
            <a:r>
              <a:rPr lang="vi-VN" dirty="0"/>
              <a:t> </a:t>
            </a:r>
            <a:r>
              <a:rPr lang="vi-VN" dirty="0" err="1"/>
              <a:t>thấp</a:t>
            </a:r>
            <a:r>
              <a:rPr lang="vi-VN" dirty="0"/>
              <a:t> trong di căn </a:t>
            </a:r>
            <a:r>
              <a:rPr lang="vi-VN" dirty="0" err="1"/>
              <a:t>phúc</a:t>
            </a:r>
            <a:r>
              <a:rPr lang="vi-VN" dirty="0"/>
              <a:t> </a:t>
            </a:r>
            <a:r>
              <a:rPr lang="vi-VN" dirty="0" err="1"/>
              <a:t>mạc</a:t>
            </a:r>
            <a:r>
              <a:rPr lang="vi-VN" dirty="0"/>
              <a:t> nên 1 </a:t>
            </a:r>
            <a:r>
              <a:rPr lang="vi-VN" dirty="0" err="1"/>
              <a:t>số</a:t>
            </a:r>
            <a:r>
              <a:rPr lang="vi-VN" dirty="0"/>
              <a:t> BN nguy cơ cao </a:t>
            </a:r>
            <a:r>
              <a:rPr lang="vi-VN" dirty="0" err="1"/>
              <a:t>đc</a:t>
            </a:r>
            <a:r>
              <a:rPr lang="vi-VN" dirty="0"/>
              <a:t> KC </a:t>
            </a:r>
            <a:r>
              <a:rPr lang="vi-VN" dirty="0" err="1"/>
              <a:t>nội</a:t>
            </a:r>
            <a:r>
              <a:rPr lang="vi-VN" dirty="0"/>
              <a:t> soi ổ </a:t>
            </a:r>
            <a:r>
              <a:rPr lang="vi-VN" dirty="0" err="1"/>
              <a:t>bụng</a:t>
            </a:r>
            <a:r>
              <a:rPr lang="vi-VN" dirty="0"/>
              <a:t> </a:t>
            </a:r>
            <a:r>
              <a:rPr lang="vi-VN" dirty="0" err="1"/>
              <a:t>thám</a:t>
            </a:r>
            <a:r>
              <a:rPr lang="vi-VN" dirty="0"/>
              <a:t> </a:t>
            </a:r>
            <a:r>
              <a:rPr lang="vi-VN" dirty="0" err="1"/>
              <a:t>sát</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22</a:t>
            </a:fld>
            <a:endParaRPr lang="en-US"/>
          </a:p>
        </p:txBody>
      </p:sp>
    </p:spTree>
    <p:extLst>
      <p:ext uri="{BB962C8B-B14F-4D97-AF65-F5344CB8AC3E}">
        <p14:creationId xmlns:p14="http://schemas.microsoft.com/office/powerpoint/2010/main" val="225214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 </a:t>
            </a:r>
            <a:r>
              <a:rPr lang="vi-VN" dirty="0" err="1"/>
              <a:t>động</a:t>
            </a:r>
            <a:r>
              <a:rPr lang="vi-VN" dirty="0"/>
              <a:t> </a:t>
            </a:r>
            <a:r>
              <a:rPr lang="vi-VN" dirty="0" err="1"/>
              <a:t>mạch</a:t>
            </a:r>
            <a:r>
              <a:rPr lang="vi-VN" dirty="0"/>
              <a:t> thân </a:t>
            </a:r>
            <a:r>
              <a:rPr lang="vi-VN" dirty="0" err="1"/>
              <a:t>tạng</a:t>
            </a:r>
            <a:r>
              <a:rPr lang="vi-VN" dirty="0"/>
              <a:t>, </a:t>
            </a:r>
            <a:r>
              <a:rPr lang="vi-VN" dirty="0" err="1"/>
              <a:t>động</a:t>
            </a:r>
            <a:r>
              <a:rPr lang="vi-VN" dirty="0"/>
              <a:t> </a:t>
            </a:r>
            <a:r>
              <a:rPr lang="vi-VN" dirty="0" err="1"/>
              <a:t>mạch</a:t>
            </a:r>
            <a:r>
              <a:rPr lang="vi-VN" dirty="0"/>
              <a:t> </a:t>
            </a:r>
            <a:r>
              <a:rPr lang="vi-VN" dirty="0" err="1"/>
              <a:t>mạc</a:t>
            </a:r>
            <a:r>
              <a:rPr lang="vi-VN" dirty="0"/>
              <a:t> treo </a:t>
            </a:r>
            <a:r>
              <a:rPr lang="vi-VN" dirty="0" err="1"/>
              <a:t>tràng</a:t>
            </a:r>
            <a:r>
              <a:rPr lang="vi-VN" dirty="0"/>
              <a:t> trên, </a:t>
            </a:r>
            <a:r>
              <a:rPr lang="vi-VN" dirty="0" err="1"/>
              <a:t>động</a:t>
            </a:r>
            <a:r>
              <a:rPr lang="vi-VN" dirty="0"/>
              <a:t> </a:t>
            </a:r>
            <a:r>
              <a:rPr lang="vi-VN" dirty="0" err="1"/>
              <a:t>mạch</a:t>
            </a:r>
            <a:r>
              <a:rPr lang="vi-VN" dirty="0"/>
              <a:t> gan chung</a:t>
            </a:r>
          </a:p>
          <a:p>
            <a:r>
              <a:rPr lang="vi-VN" dirty="0"/>
              <a:t>Tiêu </a:t>
            </a:r>
            <a:r>
              <a:rPr lang="vi-VN" dirty="0" err="1"/>
              <a:t>chuẩn</a:t>
            </a:r>
            <a:r>
              <a:rPr lang="vi-VN" dirty="0"/>
              <a:t> </a:t>
            </a:r>
            <a:r>
              <a:rPr lang="vi-VN" dirty="0" err="1"/>
              <a:t>này</a:t>
            </a:r>
            <a:r>
              <a:rPr lang="vi-VN" dirty="0"/>
              <a:t> </a:t>
            </a:r>
            <a:r>
              <a:rPr lang="vi-VN" dirty="0" err="1"/>
              <a:t>sử</a:t>
            </a:r>
            <a:r>
              <a:rPr lang="vi-VN" dirty="0"/>
              <a:t> </a:t>
            </a:r>
            <a:r>
              <a:rPr lang="vi-VN" dirty="0" err="1"/>
              <a:t>dụng</a:t>
            </a:r>
            <a:r>
              <a:rPr lang="vi-VN" dirty="0"/>
              <a:t> cho ung thư </a:t>
            </a:r>
            <a:r>
              <a:rPr lang="vi-VN" dirty="0" err="1"/>
              <a:t>tụy</a:t>
            </a:r>
            <a:r>
              <a:rPr lang="vi-VN" dirty="0"/>
              <a:t>, </a:t>
            </a:r>
            <a:r>
              <a:rPr lang="vi-VN" dirty="0" err="1"/>
              <a:t>với</a:t>
            </a:r>
            <a:r>
              <a:rPr lang="vi-VN" dirty="0"/>
              <a:t> </a:t>
            </a:r>
            <a:r>
              <a:rPr lang="vi-VN" dirty="0" err="1"/>
              <a:t>các</a:t>
            </a:r>
            <a:r>
              <a:rPr lang="vi-VN" dirty="0"/>
              <a:t> u </a:t>
            </a:r>
            <a:r>
              <a:rPr lang="vi-VN" dirty="0" err="1"/>
              <a:t>khác</a:t>
            </a:r>
            <a:r>
              <a:rPr lang="vi-VN" dirty="0"/>
              <a:t> quanh </a:t>
            </a:r>
            <a:r>
              <a:rPr lang="vi-VN" dirty="0" err="1"/>
              <a:t>bóng</a:t>
            </a:r>
            <a:r>
              <a:rPr lang="vi-VN" dirty="0"/>
              <a:t> </a:t>
            </a:r>
            <a:r>
              <a:rPr lang="vi-VN" dirty="0" err="1"/>
              <a:t>vater</a:t>
            </a:r>
            <a:r>
              <a:rPr lang="vi-VN" dirty="0"/>
              <a:t> </a:t>
            </a:r>
            <a:r>
              <a:rPr lang="vi-VN" dirty="0" err="1"/>
              <a:t>hiện</a:t>
            </a:r>
            <a:r>
              <a:rPr lang="vi-VN" dirty="0"/>
              <a:t> chưa </a:t>
            </a:r>
            <a:r>
              <a:rPr lang="vi-VN" dirty="0" err="1"/>
              <a:t>có</a:t>
            </a:r>
            <a:r>
              <a:rPr lang="vi-VN" dirty="0"/>
              <a:t> tiêu </a:t>
            </a:r>
            <a:r>
              <a:rPr lang="vi-VN" dirty="0" err="1"/>
              <a:t>chuẩn</a:t>
            </a:r>
            <a:r>
              <a:rPr lang="vi-VN" dirty="0"/>
              <a:t> </a:t>
            </a:r>
            <a:r>
              <a:rPr lang="vi-VN" dirty="0" err="1"/>
              <a:t>chính</a:t>
            </a:r>
            <a:r>
              <a:rPr lang="vi-VN" dirty="0"/>
              <a:t> </a:t>
            </a:r>
            <a:r>
              <a:rPr lang="vi-VN" dirty="0" err="1"/>
              <a:t>thức</a:t>
            </a:r>
            <a:r>
              <a:rPr lang="vi-VN" dirty="0"/>
              <a:t> nên </a:t>
            </a:r>
            <a:r>
              <a:rPr lang="vi-VN" dirty="0" err="1"/>
              <a:t>vẫn</a:t>
            </a:r>
            <a:r>
              <a:rPr lang="vi-VN" dirty="0"/>
              <a:t> </a:t>
            </a:r>
            <a:r>
              <a:rPr lang="vi-VN" dirty="0" err="1"/>
              <a:t>sử</a:t>
            </a:r>
            <a:r>
              <a:rPr lang="vi-VN" dirty="0"/>
              <a:t> </a:t>
            </a:r>
            <a:r>
              <a:rPr lang="vi-VN" dirty="0" err="1"/>
              <a:t>dụng</a:t>
            </a:r>
            <a:r>
              <a:rPr lang="vi-VN" dirty="0"/>
              <a:t> tiêu </a:t>
            </a:r>
            <a:r>
              <a:rPr lang="vi-VN" dirty="0" err="1"/>
              <a:t>chuẩn</a:t>
            </a:r>
            <a:r>
              <a:rPr lang="vi-VN" dirty="0"/>
              <a:t> </a:t>
            </a:r>
            <a:r>
              <a:rPr lang="vi-VN" dirty="0" err="1"/>
              <a:t>của</a:t>
            </a:r>
            <a:r>
              <a:rPr lang="vi-VN" dirty="0"/>
              <a:t> ung thư </a:t>
            </a:r>
            <a:r>
              <a:rPr lang="vi-VN" dirty="0" err="1"/>
              <a:t>tụy</a:t>
            </a:r>
            <a:r>
              <a:rPr lang="vi-VN" dirty="0"/>
              <a:t> PDAC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23</a:t>
            </a:fld>
            <a:endParaRPr lang="en-US"/>
          </a:p>
        </p:txBody>
      </p:sp>
    </p:spTree>
    <p:extLst>
      <p:ext uri="{BB962C8B-B14F-4D97-AF65-F5344CB8AC3E}">
        <p14:creationId xmlns:p14="http://schemas.microsoft.com/office/powerpoint/2010/main" val="153982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SIÊU ÂM NỘI SOI - Endoscopic ultrasound </a:t>
            </a:r>
          </a:p>
          <a:p>
            <a:r>
              <a:rPr lang="vi-VN" dirty="0"/>
              <a:t>EUS: </a:t>
            </a:r>
            <a:r>
              <a:rPr lang="vi-VN" dirty="0" err="1"/>
              <a:t>tốt</a:t>
            </a:r>
            <a:r>
              <a:rPr lang="vi-VN" dirty="0"/>
              <a:t> hơn CT nhưng </a:t>
            </a:r>
            <a:r>
              <a:rPr lang="vi-VN" dirty="0" err="1"/>
              <a:t>vì</a:t>
            </a:r>
            <a:r>
              <a:rPr lang="vi-VN" dirty="0"/>
              <a:t> CT </a:t>
            </a:r>
            <a:r>
              <a:rPr lang="vi-VN" dirty="0" err="1"/>
              <a:t>ngày</a:t>
            </a:r>
            <a:r>
              <a:rPr lang="vi-VN" dirty="0"/>
              <a:t> nay </a:t>
            </a:r>
            <a:r>
              <a:rPr lang="vi-VN" dirty="0" err="1"/>
              <a:t>độ</a:t>
            </a:r>
            <a:r>
              <a:rPr lang="vi-VN" dirty="0"/>
              <a:t> </a:t>
            </a:r>
            <a:r>
              <a:rPr lang="vi-VN" dirty="0" err="1"/>
              <a:t>chính</a:t>
            </a:r>
            <a:r>
              <a:rPr lang="vi-VN" dirty="0"/>
              <a:t> </a:t>
            </a:r>
            <a:r>
              <a:rPr lang="vi-VN" dirty="0" err="1"/>
              <a:t>xác</a:t>
            </a:r>
            <a:r>
              <a:rPr lang="vi-VN" dirty="0"/>
              <a:t> </a:t>
            </a:r>
            <a:r>
              <a:rPr lang="vi-VN" dirty="0" err="1"/>
              <a:t>khá</a:t>
            </a:r>
            <a:r>
              <a:rPr lang="vi-VN" dirty="0"/>
              <a:t> cao, </a:t>
            </a:r>
            <a:r>
              <a:rPr lang="vi-VN" dirty="0" err="1"/>
              <a:t>mặt</a:t>
            </a:r>
            <a:r>
              <a:rPr lang="vi-VN" dirty="0"/>
              <a:t> </a:t>
            </a:r>
            <a:r>
              <a:rPr lang="vi-VN" dirty="0" err="1"/>
              <a:t>khác</a:t>
            </a:r>
            <a:r>
              <a:rPr lang="vi-VN" dirty="0"/>
              <a:t>, 45% </a:t>
            </a:r>
            <a:r>
              <a:rPr lang="vi-VN" dirty="0" err="1"/>
              <a:t>ds</a:t>
            </a:r>
            <a:r>
              <a:rPr lang="vi-VN" dirty="0"/>
              <a:t> </a:t>
            </a:r>
            <a:r>
              <a:rPr lang="vi-VN" dirty="0" err="1"/>
              <a:t>có</a:t>
            </a:r>
            <a:r>
              <a:rPr lang="vi-VN" dirty="0"/>
              <a:t> </a:t>
            </a:r>
            <a:r>
              <a:rPr lang="vi-VN" dirty="0" err="1"/>
              <a:t>các</a:t>
            </a:r>
            <a:r>
              <a:rPr lang="vi-VN" dirty="0"/>
              <a:t> </a:t>
            </a:r>
            <a:r>
              <a:rPr lang="vi-VN" dirty="0" err="1"/>
              <a:t>biến</a:t>
            </a:r>
            <a:r>
              <a:rPr lang="vi-VN" dirty="0"/>
              <a:t> </a:t>
            </a:r>
            <a:r>
              <a:rPr lang="vi-VN" dirty="0" err="1"/>
              <a:t>thể</a:t>
            </a:r>
            <a:r>
              <a:rPr lang="vi-VN" dirty="0"/>
              <a:t> </a:t>
            </a:r>
            <a:r>
              <a:rPr lang="vi-VN" dirty="0" err="1"/>
              <a:t>giải</a:t>
            </a:r>
            <a:r>
              <a:rPr lang="vi-VN" dirty="0"/>
              <a:t> </a:t>
            </a:r>
            <a:r>
              <a:rPr lang="vi-VN" dirty="0" err="1"/>
              <a:t>phẫu</a:t>
            </a:r>
            <a:r>
              <a:rPr lang="vi-VN" dirty="0"/>
              <a:t> </a:t>
            </a:r>
            <a:r>
              <a:rPr lang="vi-VN" dirty="0" err="1"/>
              <a:t>động</a:t>
            </a:r>
            <a:r>
              <a:rPr lang="vi-VN" dirty="0"/>
              <a:t> </a:t>
            </a:r>
            <a:r>
              <a:rPr lang="vi-VN" dirty="0" err="1"/>
              <a:t>mạch</a:t>
            </a:r>
            <a:r>
              <a:rPr lang="vi-VN" dirty="0"/>
              <a:t> gan </a:t>
            </a:r>
            <a:r>
              <a:rPr lang="vi-VN" dirty="0" err="1"/>
              <a:t>và</a:t>
            </a:r>
            <a:r>
              <a:rPr lang="vi-VN" dirty="0"/>
              <a:t> EUS </a:t>
            </a:r>
            <a:r>
              <a:rPr lang="vi-VN" dirty="0" err="1"/>
              <a:t>phụ</a:t>
            </a:r>
            <a:r>
              <a:rPr lang="vi-VN" dirty="0"/>
              <a:t> </a:t>
            </a:r>
            <a:r>
              <a:rPr lang="vi-VN" dirty="0" err="1"/>
              <a:t>thuộc</a:t>
            </a:r>
            <a:r>
              <a:rPr lang="vi-VN" dirty="0"/>
              <a:t> </a:t>
            </a:r>
            <a:r>
              <a:rPr lang="vi-VN" dirty="0" err="1"/>
              <a:t>người</a:t>
            </a:r>
            <a:r>
              <a:rPr lang="vi-VN" dirty="0"/>
              <a:t> </a:t>
            </a:r>
            <a:r>
              <a:rPr lang="vi-VN" dirty="0" err="1"/>
              <a:t>làm</a:t>
            </a:r>
            <a:r>
              <a:rPr lang="vi-VN" dirty="0"/>
              <a:t> nên trong ung thư </a:t>
            </a:r>
            <a:r>
              <a:rPr lang="vi-VN" dirty="0" err="1"/>
              <a:t>tụy</a:t>
            </a:r>
            <a:r>
              <a:rPr lang="vi-VN" dirty="0"/>
              <a:t>, EUS không </a:t>
            </a:r>
            <a:r>
              <a:rPr lang="vi-VN" dirty="0" err="1"/>
              <a:t>được</a:t>
            </a:r>
            <a:r>
              <a:rPr lang="vi-VN" dirty="0"/>
              <a:t> NCCN </a:t>
            </a:r>
            <a:r>
              <a:rPr lang="vi-VN" dirty="0" err="1"/>
              <a:t>khuyến</a:t>
            </a:r>
            <a:r>
              <a:rPr lang="vi-VN" dirty="0"/>
              <a:t> </a:t>
            </a:r>
            <a:r>
              <a:rPr lang="vi-VN" dirty="0" err="1"/>
              <a:t>cáo</a:t>
            </a:r>
            <a:r>
              <a:rPr lang="vi-VN" dirty="0"/>
              <a:t> </a:t>
            </a:r>
            <a:r>
              <a:rPr lang="vi-VN" dirty="0" err="1"/>
              <a:t>sử</a:t>
            </a:r>
            <a:r>
              <a:rPr lang="vi-VN" dirty="0"/>
              <a:t> </a:t>
            </a:r>
            <a:r>
              <a:rPr lang="vi-VN" dirty="0" err="1"/>
              <a:t>dụng</a:t>
            </a:r>
            <a:r>
              <a:rPr lang="vi-VN" dirty="0"/>
              <a:t> </a:t>
            </a:r>
            <a:r>
              <a:rPr lang="vi-VN" dirty="0" err="1"/>
              <a:t>thường</a:t>
            </a:r>
            <a:r>
              <a:rPr lang="vi-VN" dirty="0"/>
              <a:t> qui </a:t>
            </a:r>
            <a:r>
              <a:rPr lang="vi-VN" dirty="0" err="1"/>
              <a:t>đánh</a:t>
            </a:r>
            <a:r>
              <a:rPr lang="vi-VN" dirty="0"/>
              <a:t> </a:t>
            </a:r>
            <a:r>
              <a:rPr lang="vi-VN" dirty="0" err="1"/>
              <a:t>giá</a:t>
            </a:r>
            <a:r>
              <a:rPr lang="vi-VN" dirty="0"/>
              <a:t> giai </a:t>
            </a:r>
            <a:r>
              <a:rPr lang="vi-VN" dirty="0" err="1"/>
              <a:t>đoạn</a:t>
            </a:r>
            <a:r>
              <a:rPr lang="vi-VN" dirty="0"/>
              <a:t> </a:t>
            </a:r>
            <a:r>
              <a:rPr lang="vi-VN" dirty="0" err="1"/>
              <a:t>cx</a:t>
            </a:r>
            <a:r>
              <a:rPr lang="vi-VN" dirty="0"/>
              <a:t> như </a:t>
            </a:r>
            <a:r>
              <a:rPr lang="vi-VN" dirty="0" err="1"/>
              <a:t>ko</a:t>
            </a:r>
            <a:r>
              <a:rPr lang="vi-VN" dirty="0"/>
              <a:t> </a:t>
            </a:r>
            <a:r>
              <a:rPr lang="vi-VN" dirty="0" err="1"/>
              <a:t>dùng</a:t>
            </a:r>
            <a:r>
              <a:rPr lang="vi-VN" dirty="0"/>
              <a:t> </a:t>
            </a:r>
            <a:r>
              <a:rPr lang="vi-VN" dirty="0" err="1"/>
              <a:t>để</a:t>
            </a:r>
            <a:r>
              <a:rPr lang="vi-VN" dirty="0"/>
              <a:t> </a:t>
            </a:r>
            <a:r>
              <a:rPr lang="vi-VN" dirty="0" err="1"/>
              <a:t>đánh</a:t>
            </a:r>
            <a:r>
              <a:rPr lang="vi-VN" dirty="0"/>
              <a:t> </a:t>
            </a:r>
            <a:r>
              <a:rPr lang="vi-VN" dirty="0" err="1"/>
              <a:t>giá</a:t>
            </a:r>
            <a:r>
              <a:rPr lang="vi-VN" dirty="0"/>
              <a:t> xâm </a:t>
            </a:r>
            <a:r>
              <a:rPr lang="vi-VN" dirty="0" err="1"/>
              <a:t>lấn</a:t>
            </a:r>
            <a:r>
              <a:rPr lang="vi-VN" dirty="0"/>
              <a:t> </a:t>
            </a:r>
            <a:r>
              <a:rPr lang="vi-VN" dirty="0" err="1"/>
              <a:t>mạch</a:t>
            </a:r>
            <a:r>
              <a:rPr lang="vi-VN" dirty="0"/>
              <a:t> </a:t>
            </a:r>
            <a:r>
              <a:rPr lang="vi-VN" dirty="0" err="1"/>
              <a:t>máu</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24</a:t>
            </a:fld>
            <a:endParaRPr lang="en-US"/>
          </a:p>
        </p:txBody>
      </p:sp>
    </p:spTree>
    <p:extLst>
      <p:ext uri="{BB962C8B-B14F-4D97-AF65-F5344CB8AC3E}">
        <p14:creationId xmlns:p14="http://schemas.microsoft.com/office/powerpoint/2010/main" val="184970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CHỤP CỘNG HƯỞNG TỪ MẬT TUỴ - </a:t>
            </a:r>
            <a:r>
              <a:rPr lang="vi-VN" dirty="0" err="1"/>
              <a:t>Magnetic</a:t>
            </a:r>
            <a:r>
              <a:rPr lang="vi-VN" dirty="0"/>
              <a:t> </a:t>
            </a:r>
            <a:r>
              <a:rPr lang="vi-VN" dirty="0" err="1"/>
              <a:t>Resonance</a:t>
            </a:r>
            <a:r>
              <a:rPr lang="vi-VN" dirty="0"/>
              <a:t> </a:t>
            </a:r>
            <a:r>
              <a:rPr lang="vi-VN" dirty="0" err="1"/>
              <a:t>Cholangiopancreatography</a:t>
            </a:r>
            <a:r>
              <a:rPr lang="vi-VN" dirty="0"/>
              <a:t> </a:t>
            </a:r>
            <a:endParaRPr lang="en-US" dirty="0"/>
          </a:p>
          <a:p>
            <a:r>
              <a:rPr lang="vi-VN" dirty="0" err="1"/>
              <a:t>Hỗ</a:t>
            </a:r>
            <a:r>
              <a:rPr lang="vi-VN" dirty="0"/>
              <a:t> </a:t>
            </a:r>
            <a:r>
              <a:rPr lang="vi-VN" dirty="0" err="1"/>
              <a:t>trợ</a:t>
            </a:r>
            <a:r>
              <a:rPr lang="vi-VN" dirty="0"/>
              <a:t> CT </a:t>
            </a:r>
            <a:r>
              <a:rPr lang="vi-VN" dirty="0" err="1"/>
              <a:t>scan</a:t>
            </a:r>
            <a:r>
              <a:rPr lang="vi-VN" dirty="0"/>
              <a:t>, khi:</a:t>
            </a:r>
          </a:p>
          <a:p>
            <a:r>
              <a:rPr lang="vi-VN" dirty="0"/>
              <a:t>+  Không </a:t>
            </a:r>
            <a:r>
              <a:rPr lang="vi-VN" dirty="0" err="1"/>
              <a:t>thể</a:t>
            </a:r>
            <a:r>
              <a:rPr lang="vi-VN" dirty="0"/>
              <a:t> </a:t>
            </a:r>
            <a:r>
              <a:rPr lang="vi-VN" dirty="0" err="1"/>
              <a:t>thực</a:t>
            </a:r>
            <a:r>
              <a:rPr lang="vi-VN" dirty="0"/>
              <a:t> </a:t>
            </a:r>
            <a:r>
              <a:rPr lang="vi-VN" dirty="0" err="1"/>
              <a:t>hiện</a:t>
            </a:r>
            <a:r>
              <a:rPr lang="vi-VN" dirty="0"/>
              <a:t> CT </a:t>
            </a:r>
            <a:r>
              <a:rPr lang="vi-VN" dirty="0" err="1"/>
              <a:t>cản</a:t>
            </a:r>
            <a:r>
              <a:rPr lang="vi-VN" dirty="0"/>
              <a:t> quang (NCCN 2021)</a:t>
            </a:r>
          </a:p>
          <a:p>
            <a:r>
              <a:rPr lang="vi-VN" dirty="0"/>
              <a:t>+ Nghi </a:t>
            </a:r>
            <a:r>
              <a:rPr lang="vi-VN" dirty="0" err="1"/>
              <a:t>ngờ</a:t>
            </a:r>
            <a:r>
              <a:rPr lang="vi-VN" dirty="0"/>
              <a:t> nhưng không </a:t>
            </a:r>
            <a:r>
              <a:rPr lang="vi-VN" dirty="0" err="1"/>
              <a:t>thấy</a:t>
            </a:r>
            <a:r>
              <a:rPr lang="vi-VN" dirty="0"/>
              <a:t> u trên CT.</a:t>
            </a:r>
          </a:p>
          <a:p>
            <a:r>
              <a:rPr lang="vi-VN" dirty="0"/>
              <a:t>=&gt; </a:t>
            </a:r>
            <a:r>
              <a:rPr lang="vi-VN" dirty="0" err="1"/>
              <a:t>chụp</a:t>
            </a:r>
            <a:r>
              <a:rPr lang="vi-VN" dirty="0"/>
              <a:t> MRI </a:t>
            </a:r>
          </a:p>
          <a:p>
            <a:r>
              <a:rPr lang="vi-VN" dirty="0" err="1"/>
              <a:t>Mặc</a:t>
            </a:r>
            <a:r>
              <a:rPr lang="vi-VN" dirty="0"/>
              <a:t> </a:t>
            </a:r>
            <a:r>
              <a:rPr lang="vi-VN" dirty="0" err="1"/>
              <a:t>dù</a:t>
            </a:r>
            <a:r>
              <a:rPr lang="vi-VN" dirty="0"/>
              <a:t> </a:t>
            </a:r>
            <a:r>
              <a:rPr lang="vi-VN" dirty="0" err="1"/>
              <a:t>có</a:t>
            </a:r>
            <a:r>
              <a:rPr lang="vi-VN" dirty="0"/>
              <a:t> </a:t>
            </a:r>
            <a:r>
              <a:rPr lang="vi-VN" dirty="0" err="1"/>
              <a:t>một</a:t>
            </a:r>
            <a:r>
              <a:rPr lang="vi-VN" dirty="0"/>
              <a:t> </a:t>
            </a:r>
            <a:r>
              <a:rPr lang="vi-VN" dirty="0" err="1"/>
              <a:t>số</a:t>
            </a:r>
            <a:r>
              <a:rPr lang="vi-VN" dirty="0"/>
              <a:t> </a:t>
            </a:r>
            <a:r>
              <a:rPr lang="vi-VN" dirty="0" err="1"/>
              <a:t>chồng</a:t>
            </a:r>
            <a:r>
              <a:rPr lang="vi-VN" dirty="0"/>
              <a:t> </a:t>
            </a:r>
            <a:r>
              <a:rPr lang="vi-VN" dirty="0" err="1"/>
              <a:t>chéo</a:t>
            </a:r>
            <a:r>
              <a:rPr lang="vi-VN" dirty="0"/>
              <a:t> </a:t>
            </a:r>
            <a:r>
              <a:rPr lang="vi-VN" dirty="0" err="1"/>
              <a:t>tồn</a:t>
            </a:r>
            <a:r>
              <a:rPr lang="vi-VN" dirty="0"/>
              <a:t> </a:t>
            </a:r>
            <a:r>
              <a:rPr lang="vi-VN" dirty="0" err="1"/>
              <a:t>tại</a:t>
            </a:r>
            <a:r>
              <a:rPr lang="vi-VN" dirty="0"/>
              <a:t>, nhưng </a:t>
            </a:r>
            <a:r>
              <a:rPr lang="vi-VN" dirty="0" err="1"/>
              <a:t>nhìn</a:t>
            </a:r>
            <a:r>
              <a:rPr lang="vi-VN" dirty="0"/>
              <a:t> chung </a:t>
            </a:r>
            <a:r>
              <a:rPr lang="vi-VN" dirty="0" err="1"/>
              <a:t>sự</a:t>
            </a:r>
            <a:r>
              <a:rPr lang="vi-VN" dirty="0"/>
              <a:t> </a:t>
            </a:r>
            <a:r>
              <a:rPr lang="vi-VN" dirty="0" err="1"/>
              <a:t>hiện</a:t>
            </a:r>
            <a:r>
              <a:rPr lang="vi-VN" dirty="0"/>
              <a:t> </a:t>
            </a:r>
            <a:r>
              <a:rPr lang="vi-VN" dirty="0" err="1"/>
              <a:t>diện</a:t>
            </a:r>
            <a:r>
              <a:rPr lang="vi-VN" dirty="0"/>
              <a:t> </a:t>
            </a:r>
            <a:r>
              <a:rPr lang="vi-VN" dirty="0" err="1"/>
              <a:t>của</a:t>
            </a:r>
            <a:r>
              <a:rPr lang="vi-VN" dirty="0"/>
              <a:t> </a:t>
            </a:r>
            <a:r>
              <a:rPr lang="vi-VN" dirty="0" err="1"/>
              <a:t>một</a:t>
            </a:r>
            <a:r>
              <a:rPr lang="vi-VN" dirty="0"/>
              <a:t> </a:t>
            </a:r>
            <a:r>
              <a:rPr lang="vi-VN" dirty="0" err="1"/>
              <a:t>đoạn</a:t>
            </a:r>
            <a:r>
              <a:rPr lang="vi-VN" dirty="0"/>
              <a:t> </a:t>
            </a:r>
            <a:r>
              <a:rPr lang="vi-VN" dirty="0" err="1"/>
              <a:t>dài</a:t>
            </a:r>
            <a:r>
              <a:rPr lang="vi-VN" dirty="0"/>
              <a:t> </a:t>
            </a:r>
            <a:r>
              <a:rPr lang="vi-VN" dirty="0" err="1"/>
              <a:t>của</a:t>
            </a:r>
            <a:r>
              <a:rPr lang="vi-VN" dirty="0"/>
              <a:t> </a:t>
            </a:r>
            <a:r>
              <a:rPr lang="vi-VN" dirty="0" err="1"/>
              <a:t>ống</a:t>
            </a:r>
            <a:r>
              <a:rPr lang="vi-VN" dirty="0"/>
              <a:t> </a:t>
            </a:r>
            <a:r>
              <a:rPr lang="vi-VN" dirty="0" err="1"/>
              <a:t>mật</a:t>
            </a:r>
            <a:r>
              <a:rPr lang="vi-VN" dirty="0"/>
              <a:t> </a:t>
            </a:r>
            <a:r>
              <a:rPr lang="vi-VN" dirty="0" err="1"/>
              <a:t>chủ</a:t>
            </a:r>
            <a:r>
              <a:rPr lang="vi-VN" dirty="0"/>
              <a:t> </a:t>
            </a:r>
            <a:r>
              <a:rPr lang="vi-VN" dirty="0" err="1"/>
              <a:t>ngoài</a:t>
            </a:r>
            <a:r>
              <a:rPr lang="vi-VN" dirty="0"/>
              <a:t> gan </a:t>
            </a:r>
            <a:r>
              <a:rPr lang="vi-VN" dirty="0" err="1"/>
              <a:t>với</a:t>
            </a:r>
            <a:r>
              <a:rPr lang="vi-VN" dirty="0"/>
              <a:t> </a:t>
            </a:r>
            <a:r>
              <a:rPr lang="vi-VN" dirty="0" err="1"/>
              <a:t>bờ</a:t>
            </a:r>
            <a:r>
              <a:rPr lang="vi-VN" dirty="0"/>
              <a:t> không </a:t>
            </a:r>
            <a:r>
              <a:rPr lang="vi-VN" dirty="0" err="1"/>
              <a:t>đều</a:t>
            </a:r>
            <a:r>
              <a:rPr lang="vi-VN" dirty="0"/>
              <a:t> </a:t>
            </a:r>
            <a:r>
              <a:rPr lang="vi-VN" dirty="0" err="1"/>
              <a:t>và</a:t>
            </a:r>
            <a:r>
              <a:rPr lang="vi-VN" dirty="0"/>
              <a:t> </a:t>
            </a:r>
            <a:r>
              <a:rPr lang="vi-VN" dirty="0" err="1"/>
              <a:t>hẹp</a:t>
            </a:r>
            <a:r>
              <a:rPr lang="vi-VN" dirty="0"/>
              <a:t> không </a:t>
            </a:r>
            <a:r>
              <a:rPr lang="vi-VN" dirty="0" err="1"/>
              <a:t>đối</a:t>
            </a:r>
            <a:r>
              <a:rPr lang="vi-VN" dirty="0"/>
              <a:t> </a:t>
            </a:r>
            <a:r>
              <a:rPr lang="vi-VN" dirty="0" err="1"/>
              <a:t>xứng</a:t>
            </a:r>
            <a:r>
              <a:rPr lang="vi-VN" dirty="0"/>
              <a:t> </a:t>
            </a:r>
            <a:r>
              <a:rPr lang="vi-VN" dirty="0" err="1"/>
              <a:t>là</a:t>
            </a:r>
            <a:r>
              <a:rPr lang="vi-VN" dirty="0"/>
              <a:t> </a:t>
            </a:r>
            <a:r>
              <a:rPr lang="vi-VN" dirty="0" err="1"/>
              <a:t>dấu</a:t>
            </a:r>
            <a:r>
              <a:rPr lang="vi-VN" dirty="0"/>
              <a:t> </a:t>
            </a:r>
            <a:r>
              <a:rPr lang="vi-VN" dirty="0" err="1"/>
              <a:t>hiệu</a:t>
            </a:r>
            <a:r>
              <a:rPr lang="vi-VN" dirty="0"/>
              <a:t> </a:t>
            </a:r>
            <a:r>
              <a:rPr lang="vi-VN" dirty="0" err="1"/>
              <a:t>của</a:t>
            </a:r>
            <a:r>
              <a:rPr lang="vi-VN" dirty="0"/>
              <a:t> ung thư </a:t>
            </a:r>
            <a:r>
              <a:rPr lang="vi-VN" dirty="0" err="1"/>
              <a:t>đường</a:t>
            </a:r>
            <a:r>
              <a:rPr lang="vi-VN" dirty="0"/>
              <a:t> </a:t>
            </a:r>
            <a:r>
              <a:rPr lang="vi-VN" dirty="0" err="1"/>
              <a:t>mật</a:t>
            </a:r>
            <a:r>
              <a:rPr lang="vi-VN" dirty="0"/>
              <a:t>, trong khi </a:t>
            </a:r>
            <a:r>
              <a:rPr lang="vi-VN" dirty="0" err="1"/>
              <a:t>một</a:t>
            </a:r>
            <a:r>
              <a:rPr lang="vi-VN" dirty="0"/>
              <a:t> </a:t>
            </a:r>
            <a:r>
              <a:rPr lang="vi-VN" dirty="0" err="1"/>
              <a:t>đoạn</a:t>
            </a:r>
            <a:r>
              <a:rPr lang="vi-VN" dirty="0"/>
              <a:t> </a:t>
            </a:r>
            <a:r>
              <a:rPr lang="vi-VN" dirty="0" err="1"/>
              <a:t>ngắn</a:t>
            </a:r>
            <a:r>
              <a:rPr lang="vi-VN" dirty="0"/>
              <a:t> </a:t>
            </a:r>
            <a:r>
              <a:rPr lang="vi-VN" dirty="0" err="1"/>
              <a:t>với</a:t>
            </a:r>
            <a:r>
              <a:rPr lang="vi-VN" dirty="0"/>
              <a:t> </a:t>
            </a:r>
            <a:r>
              <a:rPr lang="vi-VN" dirty="0" err="1"/>
              <a:t>bờ</a:t>
            </a:r>
            <a:r>
              <a:rPr lang="vi-VN" dirty="0"/>
              <a:t> </a:t>
            </a:r>
            <a:r>
              <a:rPr lang="vi-VN" dirty="0" err="1"/>
              <a:t>đều</a:t>
            </a:r>
            <a:r>
              <a:rPr lang="vi-VN" dirty="0"/>
              <a:t> </a:t>
            </a:r>
            <a:r>
              <a:rPr lang="vi-VN" dirty="0" err="1"/>
              <a:t>và</a:t>
            </a:r>
            <a:r>
              <a:rPr lang="vi-VN" dirty="0"/>
              <a:t> </a:t>
            </a:r>
            <a:r>
              <a:rPr lang="vi-VN" dirty="0" err="1"/>
              <a:t>hẹp</a:t>
            </a:r>
            <a:r>
              <a:rPr lang="vi-VN" dirty="0"/>
              <a:t> </a:t>
            </a:r>
            <a:r>
              <a:rPr lang="vi-VN" dirty="0" err="1"/>
              <a:t>đối</a:t>
            </a:r>
            <a:r>
              <a:rPr lang="vi-VN" dirty="0"/>
              <a:t> </a:t>
            </a:r>
            <a:r>
              <a:rPr lang="vi-VN" dirty="0" err="1"/>
              <a:t>xứng</a:t>
            </a:r>
            <a:r>
              <a:rPr lang="vi-VN" dirty="0"/>
              <a:t> cho </a:t>
            </a:r>
            <a:r>
              <a:rPr lang="vi-VN" dirty="0" err="1"/>
              <a:t>thấy</a:t>
            </a:r>
            <a:r>
              <a:rPr lang="vi-VN" dirty="0"/>
              <a:t> nguyên nhân </a:t>
            </a:r>
            <a:r>
              <a:rPr lang="vi-VN" dirty="0" err="1"/>
              <a:t>lành</a:t>
            </a:r>
            <a:r>
              <a:rPr lang="vi-VN" dirty="0"/>
              <a:t> </a:t>
            </a:r>
            <a:r>
              <a:rPr lang="vi-VN" dirty="0" err="1"/>
              <a:t>tính</a:t>
            </a:r>
            <a:r>
              <a:rPr lang="vi-VN" dirty="0"/>
              <a:t>.</a:t>
            </a:r>
            <a:endParaRPr lang="en-US" dirty="0"/>
          </a:p>
          <a:p>
            <a:endParaRPr lang="vi-VN" dirty="0"/>
          </a:p>
          <a:p>
            <a:r>
              <a:rPr lang="vi-VN" dirty="0"/>
              <a:t>Ung thư </a:t>
            </a:r>
            <a:r>
              <a:rPr lang="vi-VN" dirty="0" err="1"/>
              <a:t>đoạn</a:t>
            </a:r>
            <a:r>
              <a:rPr lang="vi-VN" dirty="0"/>
              <a:t> </a:t>
            </a:r>
            <a:r>
              <a:rPr lang="vi-VN" dirty="0" err="1"/>
              <a:t>cuối</a:t>
            </a:r>
            <a:r>
              <a:rPr lang="vi-VN" dirty="0"/>
              <a:t> OMC, </a:t>
            </a:r>
            <a:r>
              <a:rPr lang="vi-VN" dirty="0" err="1"/>
              <a:t>Dấu</a:t>
            </a:r>
            <a:r>
              <a:rPr lang="vi-VN" dirty="0"/>
              <a:t> </a:t>
            </a:r>
            <a:r>
              <a:rPr lang="vi-VN" dirty="0" err="1"/>
              <a:t>hiệu</a:t>
            </a:r>
            <a:r>
              <a:rPr lang="vi-VN" dirty="0"/>
              <a:t> </a:t>
            </a:r>
            <a:r>
              <a:rPr lang="vi-VN" dirty="0" err="1"/>
              <a:t>cắt</a:t>
            </a:r>
            <a:r>
              <a:rPr lang="vi-VN" dirty="0"/>
              <a:t> </a:t>
            </a:r>
            <a:r>
              <a:rPr lang="vi-VN" dirty="0" err="1"/>
              <a:t>cụt</a:t>
            </a:r>
            <a:r>
              <a:rPr lang="vi-VN" dirty="0"/>
              <a:t> </a:t>
            </a:r>
            <a:r>
              <a:rPr lang="vi-VN" dirty="0" err="1"/>
              <a:t>có</a:t>
            </a:r>
            <a:r>
              <a:rPr lang="vi-VN" dirty="0"/>
              <a:t> </a:t>
            </a:r>
            <a:r>
              <a:rPr lang="vi-VN" dirty="0" err="1"/>
              <a:t>thể</a:t>
            </a:r>
            <a:r>
              <a:rPr lang="vi-VN" dirty="0"/>
              <a:t> </a:t>
            </a:r>
            <a:r>
              <a:rPr lang="vi-VN" dirty="0" err="1"/>
              <a:t>gặp</a:t>
            </a:r>
            <a:r>
              <a:rPr lang="vi-VN" dirty="0"/>
              <a:t> trong </a:t>
            </a:r>
            <a:r>
              <a:rPr lang="vi-VN" dirty="0" err="1"/>
              <a:t>sỏi</a:t>
            </a:r>
            <a:r>
              <a:rPr lang="vi-VN" dirty="0"/>
              <a:t> </a:t>
            </a:r>
            <a:r>
              <a:rPr lang="vi-VN" dirty="0" err="1"/>
              <a:t>và</a:t>
            </a:r>
            <a:r>
              <a:rPr lang="vi-VN" dirty="0"/>
              <a:t> u OMC, </a:t>
            </a:r>
            <a:r>
              <a:rPr lang="vi-VN" dirty="0" err="1"/>
              <a:t>lúc</a:t>
            </a:r>
            <a:r>
              <a:rPr lang="vi-VN" dirty="0"/>
              <a:t> </a:t>
            </a:r>
            <a:r>
              <a:rPr lang="vi-VN" dirty="0" err="1"/>
              <a:t>này</a:t>
            </a:r>
            <a:r>
              <a:rPr lang="vi-VN" dirty="0"/>
              <a:t> </a:t>
            </a:r>
            <a:r>
              <a:rPr lang="vi-VN" dirty="0" err="1"/>
              <a:t>chúng</a:t>
            </a:r>
            <a:r>
              <a:rPr lang="vi-VN" dirty="0"/>
              <a:t> ta </a:t>
            </a:r>
            <a:r>
              <a:rPr lang="vi-VN" dirty="0" err="1"/>
              <a:t>cần</a:t>
            </a:r>
            <a:r>
              <a:rPr lang="vi-VN" dirty="0"/>
              <a:t> quan </a:t>
            </a:r>
            <a:r>
              <a:rPr lang="vi-VN" dirty="0" err="1"/>
              <a:t>sát</a:t>
            </a:r>
            <a:r>
              <a:rPr lang="vi-VN" dirty="0"/>
              <a:t> trên phim MRI </a:t>
            </a:r>
            <a:r>
              <a:rPr lang="vi-VN" dirty="0" err="1"/>
              <a:t>để</a:t>
            </a:r>
            <a:r>
              <a:rPr lang="vi-VN" dirty="0"/>
              <a:t> phân </a:t>
            </a:r>
            <a:r>
              <a:rPr lang="vi-VN" dirty="0" err="1"/>
              <a:t>định</a:t>
            </a:r>
            <a:r>
              <a:rPr lang="vi-VN" dirty="0"/>
              <a:t>. </a:t>
            </a:r>
          </a:p>
          <a:p>
            <a:r>
              <a:rPr lang="vi-VN" dirty="0" err="1"/>
              <a:t>Axial</a:t>
            </a:r>
            <a:r>
              <a:rPr lang="vi-VN" dirty="0"/>
              <a:t> CT cho </a:t>
            </a:r>
            <a:r>
              <a:rPr lang="vi-VN" dirty="0" err="1"/>
              <a:t>thấy</a:t>
            </a:r>
            <a:r>
              <a:rPr lang="vi-VN" dirty="0"/>
              <a:t> </a:t>
            </a:r>
            <a:r>
              <a:rPr lang="vi-VN" dirty="0" err="1"/>
              <a:t>nhiều</a:t>
            </a:r>
            <a:r>
              <a:rPr lang="vi-VN" dirty="0"/>
              <a:t> vôi </a:t>
            </a:r>
            <a:r>
              <a:rPr lang="vi-VN" dirty="0" err="1"/>
              <a:t>hóa</a:t>
            </a:r>
            <a:r>
              <a:rPr lang="vi-VN" dirty="0"/>
              <a:t> trong </a:t>
            </a:r>
            <a:r>
              <a:rPr lang="vi-VN" dirty="0" err="1"/>
              <a:t>tuyến</a:t>
            </a:r>
            <a:r>
              <a:rPr lang="vi-VN" dirty="0"/>
              <a:t> </a:t>
            </a:r>
            <a:r>
              <a:rPr lang="vi-VN" dirty="0" err="1"/>
              <a:t>tụy</a:t>
            </a:r>
            <a:r>
              <a:rPr lang="vi-VN" dirty="0"/>
              <a:t> ở </a:t>
            </a:r>
            <a:r>
              <a:rPr lang="vi-VN" dirty="0" err="1"/>
              <a:t>một</a:t>
            </a:r>
            <a:r>
              <a:rPr lang="vi-VN" dirty="0"/>
              <a:t> </a:t>
            </a:r>
            <a:r>
              <a:rPr lang="vi-VN" dirty="0" err="1"/>
              <a:t>bệnh</a:t>
            </a:r>
            <a:r>
              <a:rPr lang="vi-VN" dirty="0"/>
              <a:t> nhân </a:t>
            </a:r>
            <a:r>
              <a:rPr lang="vi-VN" dirty="0" err="1"/>
              <a:t>bị</a:t>
            </a:r>
            <a:r>
              <a:rPr lang="vi-VN" dirty="0"/>
              <a:t> viêm </a:t>
            </a:r>
            <a:r>
              <a:rPr lang="vi-VN" dirty="0" err="1"/>
              <a:t>tụy</a:t>
            </a:r>
            <a:r>
              <a:rPr lang="vi-VN" dirty="0"/>
              <a:t> </a:t>
            </a:r>
            <a:r>
              <a:rPr lang="vi-VN" dirty="0" err="1"/>
              <a:t>mãn</a:t>
            </a:r>
            <a:r>
              <a:rPr lang="vi-VN" dirty="0"/>
              <a:t> </a:t>
            </a:r>
            <a:r>
              <a:rPr lang="vi-VN" dirty="0" err="1"/>
              <a:t>tính</a:t>
            </a:r>
            <a:r>
              <a:rPr lang="vi-VN" dirty="0"/>
              <a:t>. MRCP cho </a:t>
            </a:r>
            <a:r>
              <a:rPr lang="vi-VN" dirty="0" err="1"/>
              <a:t>thấy</a:t>
            </a:r>
            <a:r>
              <a:rPr lang="vi-VN" dirty="0"/>
              <a:t> </a:t>
            </a:r>
            <a:r>
              <a:rPr lang="vi-VN" dirty="0" err="1"/>
              <a:t>hình</a:t>
            </a:r>
            <a:r>
              <a:rPr lang="vi-VN" dirty="0"/>
              <a:t> </a:t>
            </a:r>
            <a:r>
              <a:rPr lang="vi-VN" dirty="0" err="1"/>
              <a:t>ảnh</a:t>
            </a:r>
            <a:r>
              <a:rPr lang="vi-VN" dirty="0"/>
              <a:t> </a:t>
            </a:r>
            <a:r>
              <a:rPr lang="vi-VN" dirty="0" err="1"/>
              <a:t>ống</a:t>
            </a:r>
            <a:r>
              <a:rPr lang="vi-VN" dirty="0"/>
              <a:t> </a:t>
            </a:r>
            <a:r>
              <a:rPr lang="vi-VN" dirty="0" err="1"/>
              <a:t>tụy</a:t>
            </a:r>
            <a:r>
              <a:rPr lang="vi-VN" dirty="0"/>
              <a:t> không thông </a:t>
            </a:r>
            <a:r>
              <a:rPr lang="vi-VN" dirty="0" err="1"/>
              <a:t>suốt</a:t>
            </a:r>
            <a:r>
              <a:rPr lang="vi-VN" dirty="0"/>
              <a:t>, </a:t>
            </a:r>
            <a:r>
              <a:rPr lang="vi-VN" dirty="0" err="1"/>
              <a:t>ống</a:t>
            </a:r>
            <a:r>
              <a:rPr lang="vi-VN" dirty="0"/>
              <a:t> </a:t>
            </a:r>
            <a:r>
              <a:rPr lang="vi-VN" dirty="0" err="1"/>
              <a:t>tụy</a:t>
            </a:r>
            <a:r>
              <a:rPr lang="vi-VN" dirty="0"/>
              <a:t> </a:t>
            </a:r>
            <a:r>
              <a:rPr lang="vi-VN" dirty="0" err="1"/>
              <a:t>chính</a:t>
            </a:r>
            <a:r>
              <a:rPr lang="vi-VN" dirty="0"/>
              <a:t> </a:t>
            </a:r>
            <a:r>
              <a:rPr lang="vi-VN" dirty="0" err="1"/>
              <a:t>bị</a:t>
            </a:r>
            <a:r>
              <a:rPr lang="vi-VN" dirty="0"/>
              <a:t> </a:t>
            </a:r>
            <a:r>
              <a:rPr lang="vi-VN" dirty="0" err="1"/>
              <a:t>giãn</a:t>
            </a:r>
            <a:r>
              <a:rPr lang="vi-VN" dirty="0"/>
              <a:t> (</a:t>
            </a:r>
            <a:r>
              <a:rPr lang="vi-VN" dirty="0" err="1"/>
              <a:t>mũi</a:t>
            </a:r>
            <a:r>
              <a:rPr lang="vi-VN" dirty="0"/>
              <a:t> tên </a:t>
            </a:r>
            <a:r>
              <a:rPr lang="vi-VN" dirty="0" err="1"/>
              <a:t>đặc</a:t>
            </a:r>
            <a:r>
              <a:rPr lang="vi-VN" dirty="0"/>
              <a:t> </a:t>
            </a:r>
            <a:r>
              <a:rPr lang="vi-VN" dirty="0" err="1"/>
              <a:t>dài</a:t>
            </a:r>
            <a:r>
              <a:rPr lang="vi-VN" dirty="0"/>
              <a:t>), </a:t>
            </a:r>
            <a:r>
              <a:rPr lang="vi-VN" dirty="0" err="1"/>
              <a:t>ống</a:t>
            </a:r>
            <a:r>
              <a:rPr lang="vi-VN" dirty="0"/>
              <a:t> </a:t>
            </a:r>
            <a:r>
              <a:rPr lang="vi-VN" dirty="0" err="1"/>
              <a:t>mật</a:t>
            </a:r>
            <a:r>
              <a:rPr lang="vi-VN" dirty="0"/>
              <a:t> chung </a:t>
            </a:r>
            <a:r>
              <a:rPr lang="vi-VN" dirty="0" err="1"/>
              <a:t>giãn</a:t>
            </a:r>
            <a:r>
              <a:rPr lang="vi-VN" dirty="0"/>
              <a:t> (</a:t>
            </a:r>
            <a:r>
              <a:rPr lang="vi-VN" dirty="0" err="1"/>
              <a:t>mũi</a:t>
            </a:r>
            <a:r>
              <a:rPr lang="vi-VN" dirty="0"/>
              <a:t> tên </a:t>
            </a:r>
            <a:r>
              <a:rPr lang="vi-VN" dirty="0" err="1"/>
              <a:t>nét</a:t>
            </a:r>
            <a:r>
              <a:rPr lang="vi-VN" dirty="0"/>
              <a:t> </a:t>
            </a:r>
            <a:r>
              <a:rPr lang="vi-VN" dirty="0" err="1"/>
              <a:t>đứt</a:t>
            </a:r>
            <a:r>
              <a:rPr lang="vi-VN" dirty="0"/>
              <a:t>) </a:t>
            </a:r>
            <a:r>
              <a:rPr lang="vi-VN" dirty="0" err="1"/>
              <a:t>và</a:t>
            </a:r>
            <a:r>
              <a:rPr lang="vi-VN" dirty="0"/>
              <a:t> </a:t>
            </a:r>
            <a:r>
              <a:rPr lang="vi-VN" dirty="0" err="1"/>
              <a:t>túi</a:t>
            </a:r>
            <a:r>
              <a:rPr lang="vi-VN" dirty="0"/>
              <a:t> </a:t>
            </a:r>
            <a:r>
              <a:rPr lang="vi-VN" dirty="0" err="1"/>
              <a:t>mật</a:t>
            </a:r>
            <a:r>
              <a:rPr lang="vi-VN" dirty="0"/>
              <a:t> (</a:t>
            </a:r>
            <a:r>
              <a:rPr lang="vi-VN" dirty="0" err="1"/>
              <a:t>mũi</a:t>
            </a:r>
            <a:r>
              <a:rPr lang="vi-VN" dirty="0"/>
              <a:t> tên </a:t>
            </a:r>
            <a:r>
              <a:rPr lang="vi-VN" dirty="0" err="1"/>
              <a:t>đặc</a:t>
            </a:r>
            <a:r>
              <a:rPr lang="vi-VN" dirty="0"/>
              <a:t> </a:t>
            </a:r>
            <a:r>
              <a:rPr lang="vi-VN" dirty="0" err="1"/>
              <a:t>ngắn</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25</a:t>
            </a:fld>
            <a:endParaRPr lang="en-US"/>
          </a:p>
        </p:txBody>
      </p:sp>
    </p:spTree>
    <p:extLst>
      <p:ext uri="{BB962C8B-B14F-4D97-AF65-F5344CB8AC3E}">
        <p14:creationId xmlns:p14="http://schemas.microsoft.com/office/powerpoint/2010/main" val="351625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NỘI SOI MẬT TUỴ NGƯỢC DÒNG - </a:t>
            </a:r>
            <a:r>
              <a:rPr lang="vi-VN" dirty="0" err="1"/>
              <a:t>Endoscopic</a:t>
            </a:r>
            <a:r>
              <a:rPr lang="vi-VN" dirty="0"/>
              <a:t> </a:t>
            </a:r>
            <a:r>
              <a:rPr lang="vi-VN" dirty="0" err="1"/>
              <a:t>Retrograde</a:t>
            </a:r>
            <a:r>
              <a:rPr lang="vi-VN" dirty="0"/>
              <a:t> </a:t>
            </a:r>
            <a:r>
              <a:rPr lang="vi-VN" dirty="0" err="1"/>
              <a:t>Cholangio</a:t>
            </a:r>
            <a:r>
              <a:rPr lang="vi-VN" dirty="0"/>
              <a:t> </a:t>
            </a:r>
            <a:r>
              <a:rPr lang="vi-VN" dirty="0" err="1"/>
              <a:t>Pancreatography</a:t>
            </a:r>
            <a:endParaRPr lang="en-US" dirty="0"/>
          </a:p>
          <a:p>
            <a:r>
              <a:rPr lang="vi-VN" dirty="0"/>
              <a:t>ERCP không </a:t>
            </a:r>
            <a:r>
              <a:rPr lang="vi-VN" dirty="0" err="1"/>
              <a:t>khuyến</a:t>
            </a:r>
            <a:r>
              <a:rPr lang="vi-VN" dirty="0"/>
              <a:t> </a:t>
            </a:r>
            <a:r>
              <a:rPr lang="vi-VN" dirty="0" err="1"/>
              <a:t>cáo</a:t>
            </a:r>
            <a:r>
              <a:rPr lang="vi-VN" dirty="0"/>
              <a:t> trong sinh </a:t>
            </a:r>
            <a:r>
              <a:rPr lang="vi-VN" dirty="0" err="1"/>
              <a:t>thiết</a:t>
            </a:r>
            <a:r>
              <a:rPr lang="vi-VN" dirty="0"/>
              <a:t> u </a:t>
            </a:r>
            <a:r>
              <a:rPr lang="vi-VN" dirty="0" err="1"/>
              <a:t>tụy</a:t>
            </a:r>
            <a:r>
              <a:rPr lang="vi-VN" dirty="0"/>
              <a:t> </a:t>
            </a:r>
            <a:r>
              <a:rPr lang="vi-VN" dirty="0" err="1"/>
              <a:t>và</a:t>
            </a:r>
            <a:r>
              <a:rPr lang="vi-VN" dirty="0"/>
              <a:t> </a:t>
            </a:r>
            <a:r>
              <a:rPr lang="vi-VN" dirty="0" err="1"/>
              <a:t>sử</a:t>
            </a:r>
            <a:r>
              <a:rPr lang="vi-VN" dirty="0"/>
              <a:t> </a:t>
            </a:r>
            <a:r>
              <a:rPr lang="vi-VN" dirty="0" err="1"/>
              <a:t>dụng</a:t>
            </a:r>
            <a:r>
              <a:rPr lang="vi-VN" dirty="0"/>
              <a:t> trong u </a:t>
            </a:r>
            <a:r>
              <a:rPr lang="vi-VN" dirty="0" err="1"/>
              <a:t>tụy</a:t>
            </a:r>
            <a:r>
              <a:rPr lang="vi-VN" dirty="0"/>
              <a:t> khi </a:t>
            </a:r>
            <a:r>
              <a:rPr lang="vi-VN" dirty="0" err="1"/>
              <a:t>cần</a:t>
            </a:r>
            <a:r>
              <a:rPr lang="vi-VN" dirty="0"/>
              <a:t> </a:t>
            </a:r>
            <a:r>
              <a:rPr lang="vi-VN" dirty="0" err="1"/>
              <a:t>đặt</a:t>
            </a:r>
            <a:r>
              <a:rPr lang="vi-VN" dirty="0"/>
              <a:t> </a:t>
            </a:r>
            <a:r>
              <a:rPr lang="vi-VN" dirty="0" err="1"/>
              <a:t>stent</a:t>
            </a:r>
            <a:r>
              <a:rPr lang="vi-VN" dirty="0"/>
              <a:t> </a:t>
            </a:r>
            <a:r>
              <a:rPr lang="vi-VN" dirty="0" err="1"/>
              <a:t>giải</a:t>
            </a:r>
            <a:r>
              <a:rPr lang="vi-VN" dirty="0"/>
              <a:t> </a:t>
            </a:r>
            <a:r>
              <a:rPr lang="vi-VN" dirty="0" err="1"/>
              <a:t>áp</a:t>
            </a:r>
            <a:r>
              <a:rPr lang="vi-VN" dirty="0"/>
              <a:t> </a:t>
            </a:r>
            <a:r>
              <a:rPr lang="vi-VN" dirty="0" err="1"/>
              <a:t>đường</a:t>
            </a:r>
            <a:r>
              <a:rPr lang="vi-VN" dirty="0"/>
              <a:t> </a:t>
            </a:r>
            <a:r>
              <a:rPr lang="vi-VN" dirty="0" err="1"/>
              <a:t>mật</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26</a:t>
            </a:fld>
            <a:endParaRPr lang="en-US"/>
          </a:p>
        </p:txBody>
      </p:sp>
    </p:spTree>
    <p:extLst>
      <p:ext uri="{BB962C8B-B14F-4D97-AF65-F5344CB8AC3E}">
        <p14:creationId xmlns:p14="http://schemas.microsoft.com/office/powerpoint/2010/main" val="2402906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CHỤP ĐƯỜNG MẬT XUYÊN GAN QUA DA - </a:t>
            </a:r>
            <a:r>
              <a:rPr lang="vi-VN" dirty="0" err="1"/>
              <a:t>Percutaneous</a:t>
            </a:r>
            <a:r>
              <a:rPr lang="vi-VN" dirty="0"/>
              <a:t> </a:t>
            </a:r>
            <a:r>
              <a:rPr lang="vi-VN" dirty="0" err="1"/>
              <a:t>transhepatic</a:t>
            </a:r>
            <a:r>
              <a:rPr lang="vi-VN" dirty="0"/>
              <a:t> </a:t>
            </a:r>
            <a:r>
              <a:rPr lang="vi-VN" dirty="0" err="1"/>
              <a:t>cholangiography</a:t>
            </a:r>
            <a:r>
              <a:rPr lang="vi-VN" dirty="0"/>
              <a:t> (PTC)</a:t>
            </a:r>
          </a:p>
          <a:p>
            <a:r>
              <a:rPr lang="vi-VN" dirty="0" err="1"/>
              <a:t>Bất</a:t>
            </a:r>
            <a:r>
              <a:rPr lang="vi-VN" dirty="0"/>
              <a:t> </a:t>
            </a:r>
            <a:r>
              <a:rPr lang="vi-VN" dirty="0" err="1"/>
              <a:t>lợi</a:t>
            </a:r>
            <a:r>
              <a:rPr lang="vi-VN" dirty="0"/>
              <a:t>: </a:t>
            </a:r>
          </a:p>
          <a:p>
            <a:r>
              <a:rPr lang="vi-VN" dirty="0"/>
              <a:t>Phương </a:t>
            </a:r>
            <a:r>
              <a:rPr lang="vi-VN" dirty="0" err="1"/>
              <a:t>tiện</a:t>
            </a:r>
            <a:r>
              <a:rPr lang="vi-VN" dirty="0"/>
              <a:t> xâm </a:t>
            </a:r>
            <a:r>
              <a:rPr lang="vi-VN" dirty="0" err="1"/>
              <a:t>lấn</a:t>
            </a:r>
            <a:r>
              <a:rPr lang="vi-VN" dirty="0"/>
              <a:t>, </a:t>
            </a:r>
          </a:p>
          <a:p>
            <a:r>
              <a:rPr lang="vi-VN" dirty="0"/>
              <a:t>Gây </a:t>
            </a:r>
            <a:r>
              <a:rPr lang="vi-VN" dirty="0" err="1"/>
              <a:t>nhiều</a:t>
            </a:r>
            <a:r>
              <a:rPr lang="vi-VN" dirty="0"/>
              <a:t> </a:t>
            </a:r>
            <a:r>
              <a:rPr lang="vi-VN" dirty="0" err="1"/>
              <a:t>biến</a:t>
            </a:r>
            <a:r>
              <a:rPr lang="vi-VN" dirty="0"/>
              <a:t> </a:t>
            </a:r>
            <a:r>
              <a:rPr lang="vi-VN" dirty="0" err="1"/>
              <a:t>chứng</a:t>
            </a:r>
            <a:r>
              <a:rPr lang="vi-VN" dirty="0"/>
              <a:t>: </a:t>
            </a:r>
            <a:r>
              <a:rPr lang="vi-VN" dirty="0" err="1"/>
              <a:t>chảy</a:t>
            </a:r>
            <a:r>
              <a:rPr lang="vi-VN" dirty="0"/>
              <a:t> </a:t>
            </a:r>
            <a:r>
              <a:rPr lang="vi-VN" dirty="0" err="1"/>
              <a:t>máu</a:t>
            </a:r>
            <a:r>
              <a:rPr lang="vi-VN" dirty="0"/>
              <a:t>, </a:t>
            </a:r>
            <a:r>
              <a:rPr lang="vi-VN" dirty="0" err="1"/>
              <a:t>rò</a:t>
            </a:r>
            <a:r>
              <a:rPr lang="vi-VN" dirty="0"/>
              <a:t> </a:t>
            </a:r>
            <a:r>
              <a:rPr lang="vi-VN" dirty="0" err="1"/>
              <a:t>máu</a:t>
            </a:r>
            <a:r>
              <a:rPr lang="vi-VN" dirty="0"/>
              <a:t> – </a:t>
            </a:r>
            <a:r>
              <a:rPr lang="vi-VN" dirty="0" err="1"/>
              <a:t>đường</a:t>
            </a:r>
            <a:r>
              <a:rPr lang="vi-VN" dirty="0"/>
              <a:t> </a:t>
            </a:r>
            <a:r>
              <a:rPr lang="vi-VN" dirty="0" err="1"/>
              <a:t>mật</a:t>
            </a:r>
            <a:endParaRPr lang="vi-VN" dirty="0"/>
          </a:p>
          <a:p>
            <a:r>
              <a:rPr lang="vi-VN" dirty="0"/>
              <a:t>Không </a:t>
            </a:r>
            <a:r>
              <a:rPr lang="vi-VN" dirty="0" err="1"/>
              <a:t>đánh</a:t>
            </a:r>
            <a:r>
              <a:rPr lang="vi-VN" dirty="0"/>
              <a:t> </a:t>
            </a:r>
            <a:r>
              <a:rPr lang="vi-VN" dirty="0" err="1"/>
              <a:t>giá</a:t>
            </a:r>
            <a:r>
              <a:rPr lang="vi-VN" dirty="0"/>
              <a:t> </a:t>
            </a:r>
            <a:r>
              <a:rPr lang="vi-VN" dirty="0" err="1"/>
              <a:t>được</a:t>
            </a:r>
            <a:r>
              <a:rPr lang="vi-VN" dirty="0"/>
              <a:t> </a:t>
            </a:r>
            <a:r>
              <a:rPr lang="vi-VN" dirty="0" err="1"/>
              <a:t>ống</a:t>
            </a:r>
            <a:r>
              <a:rPr lang="vi-VN" dirty="0"/>
              <a:t> </a:t>
            </a:r>
            <a:r>
              <a:rPr lang="vi-VN" dirty="0" err="1"/>
              <a:t>tuỵ</a:t>
            </a:r>
            <a:endParaRPr lang="vi-VN" dirty="0"/>
          </a:p>
          <a:p>
            <a:r>
              <a:rPr lang="vi-VN" dirty="0"/>
              <a:t> </a:t>
            </a:r>
            <a:r>
              <a:rPr lang="vi-VN" dirty="0" err="1"/>
              <a:t>Gần</a:t>
            </a:r>
            <a:r>
              <a:rPr lang="vi-VN" dirty="0"/>
              <a:t> như không </a:t>
            </a:r>
            <a:r>
              <a:rPr lang="vi-VN" dirty="0" err="1"/>
              <a:t>còn</a:t>
            </a:r>
            <a:r>
              <a:rPr lang="vi-VN" dirty="0"/>
              <a:t> </a:t>
            </a:r>
            <a:r>
              <a:rPr lang="vi-VN" dirty="0" err="1"/>
              <a:t>được</a:t>
            </a:r>
            <a:r>
              <a:rPr lang="vi-VN" dirty="0"/>
              <a:t> </a:t>
            </a:r>
            <a:r>
              <a:rPr lang="vi-VN" dirty="0" err="1"/>
              <a:t>sử</a:t>
            </a:r>
            <a:r>
              <a:rPr lang="vi-VN" dirty="0"/>
              <a:t> </a:t>
            </a:r>
            <a:r>
              <a:rPr lang="vi-VN" dirty="0" err="1"/>
              <a:t>dụng</a:t>
            </a:r>
            <a:endParaRPr lang="vi-VN" dirty="0"/>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27</a:t>
            </a:fld>
            <a:endParaRPr lang="en-US"/>
          </a:p>
        </p:txBody>
      </p:sp>
    </p:spTree>
    <p:extLst>
      <p:ext uri="{BB962C8B-B14F-4D97-AF65-F5344CB8AC3E}">
        <p14:creationId xmlns:p14="http://schemas.microsoft.com/office/powerpoint/2010/main" val="237156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 Diagnostic staging laparoscopy (DSL) </a:t>
            </a:r>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32</a:t>
            </a:fld>
            <a:endParaRPr lang="en-US"/>
          </a:p>
        </p:txBody>
      </p:sp>
    </p:spTree>
    <p:extLst>
      <p:ext uri="{BB962C8B-B14F-4D97-AF65-F5344CB8AC3E}">
        <p14:creationId xmlns:p14="http://schemas.microsoft.com/office/powerpoint/2010/main" val="86392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dưới</a:t>
            </a:r>
            <a:r>
              <a:rPr lang="vi-VN" dirty="0"/>
              <a:t> </a:t>
            </a:r>
            <a:r>
              <a:rPr lang="vi-VN" dirty="0" err="1"/>
              <a:t>hướng</a:t>
            </a:r>
            <a:r>
              <a:rPr lang="vi-VN" dirty="0"/>
              <a:t> </a:t>
            </a:r>
            <a:r>
              <a:rPr lang="vi-VN" dirty="0" err="1"/>
              <a:t>dẫn</a:t>
            </a:r>
            <a:r>
              <a:rPr lang="vi-VN" dirty="0"/>
              <a:t> SA </a:t>
            </a:r>
            <a:r>
              <a:rPr lang="vi-VN" dirty="0" err="1"/>
              <a:t>hoặc</a:t>
            </a:r>
            <a:r>
              <a:rPr lang="vi-VN" dirty="0"/>
              <a:t> CT</a:t>
            </a:r>
            <a:endParaRPr lang="en-US" dirty="0"/>
          </a:p>
          <a:p>
            <a:r>
              <a:rPr lang="vi-VN" dirty="0"/>
              <a:t>Sinh </a:t>
            </a:r>
            <a:r>
              <a:rPr lang="vi-VN" dirty="0" err="1"/>
              <a:t>thiết</a:t>
            </a:r>
            <a:r>
              <a:rPr lang="vi-VN" dirty="0"/>
              <a:t> qua da </a:t>
            </a:r>
            <a:r>
              <a:rPr lang="vi-VN" dirty="0" err="1"/>
              <a:t>ít</a:t>
            </a:r>
            <a:r>
              <a:rPr lang="vi-VN" dirty="0"/>
              <a:t> </a:t>
            </a:r>
            <a:r>
              <a:rPr lang="vi-VN" dirty="0" err="1"/>
              <a:t>thực</a:t>
            </a:r>
            <a:r>
              <a:rPr lang="vi-VN" dirty="0"/>
              <a:t> </a:t>
            </a:r>
            <a:r>
              <a:rPr lang="vi-VN" dirty="0" err="1"/>
              <a:t>hiện</a:t>
            </a:r>
            <a:r>
              <a:rPr lang="vi-VN" dirty="0"/>
              <a:t> do nguy cơ </a:t>
            </a:r>
            <a:r>
              <a:rPr lang="vi-VN" dirty="0" err="1"/>
              <a:t>biến</a:t>
            </a:r>
            <a:r>
              <a:rPr lang="vi-VN" dirty="0"/>
              <a:t> </a:t>
            </a:r>
            <a:r>
              <a:rPr lang="vi-VN" dirty="0" err="1"/>
              <a:t>chứng</a:t>
            </a:r>
            <a:r>
              <a:rPr lang="vi-VN" dirty="0"/>
              <a:t> </a:t>
            </a:r>
            <a:r>
              <a:rPr lang="vi-VN" dirty="0" err="1"/>
              <a:t>chảy</a:t>
            </a:r>
            <a:r>
              <a:rPr lang="vi-VN" dirty="0"/>
              <a:t> </a:t>
            </a:r>
            <a:r>
              <a:rPr lang="vi-VN" dirty="0" err="1"/>
              <a:t>máu</a:t>
            </a:r>
            <a:r>
              <a:rPr lang="vi-VN" dirty="0"/>
              <a:t>, </a:t>
            </a:r>
            <a:r>
              <a:rPr lang="vi-VN" dirty="0" err="1"/>
              <a:t>nhiễm</a:t>
            </a:r>
            <a:r>
              <a:rPr lang="vi-VN" dirty="0"/>
              <a:t> </a:t>
            </a:r>
            <a:r>
              <a:rPr lang="vi-VN" dirty="0" err="1"/>
              <a:t>trùng</a:t>
            </a:r>
            <a:r>
              <a:rPr lang="vi-VN" dirty="0"/>
              <a:t>, gieo </a:t>
            </a:r>
            <a:r>
              <a:rPr lang="vi-VN" dirty="0" err="1"/>
              <a:t>rắc</a:t>
            </a:r>
            <a:r>
              <a:rPr lang="vi-VN" dirty="0"/>
              <a:t> TB ung thư </a:t>
            </a:r>
            <a:r>
              <a:rPr lang="vi-VN" dirty="0" err="1"/>
              <a:t>vào</a:t>
            </a:r>
            <a:r>
              <a:rPr lang="vi-VN" dirty="0"/>
              <a:t> </a:t>
            </a:r>
            <a:r>
              <a:rPr lang="vi-VN" dirty="0" err="1"/>
              <a:t>phúc</a:t>
            </a:r>
            <a:r>
              <a:rPr lang="vi-VN" dirty="0"/>
              <a:t> </a:t>
            </a:r>
            <a:r>
              <a:rPr lang="vi-VN" dirty="0" err="1"/>
              <a:t>mạc</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33</a:t>
            </a:fld>
            <a:endParaRPr lang="en-US"/>
          </a:p>
        </p:txBody>
      </p:sp>
    </p:spTree>
    <p:extLst>
      <p:ext uri="{BB962C8B-B14F-4D97-AF65-F5344CB8AC3E}">
        <p14:creationId xmlns:p14="http://schemas.microsoft.com/office/powerpoint/2010/main" val="320479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Hội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truyền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trực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truyền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polyp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vú</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gen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BRCA2.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5</a:t>
            </a:fld>
            <a:endParaRPr lang="en-US"/>
          </a:p>
        </p:txBody>
      </p:sp>
    </p:spTree>
    <p:extLst>
      <p:ext uri="{BB962C8B-B14F-4D97-AF65-F5344CB8AC3E}">
        <p14:creationId xmlns:p14="http://schemas.microsoft.com/office/powerpoint/2010/main" val="411450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đầu</a:t>
            </a:r>
            <a:r>
              <a:rPr lang="en-US" dirty="0"/>
              <a:t> </a:t>
            </a:r>
            <a:r>
              <a:rPr lang="en-US" dirty="0" err="1"/>
              <a:t>tụy</a:t>
            </a:r>
            <a:endParaRPr lang="en-US" dirty="0"/>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34</a:t>
            </a:fld>
            <a:endParaRPr lang="en-US"/>
          </a:p>
        </p:txBody>
      </p:sp>
    </p:spTree>
    <p:extLst>
      <p:ext uri="{BB962C8B-B14F-4D97-AF65-F5344CB8AC3E}">
        <p14:creationId xmlns:p14="http://schemas.microsoft.com/office/powerpoint/2010/main" val="835346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42</a:t>
            </a:fld>
            <a:endParaRPr lang="en-US"/>
          </a:p>
        </p:txBody>
      </p:sp>
    </p:spTree>
    <p:extLst>
      <p:ext uri="{BB962C8B-B14F-4D97-AF65-F5344CB8AC3E}">
        <p14:creationId xmlns:p14="http://schemas.microsoft.com/office/powerpoint/2010/main" val="3700279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A: không có sự xâm lấn của khối u đến ĐM. B: Khối u xâm lấn &lt; 180o chu vi ĐM: khối u giáp biên. C: khối u xâm lấn &gt; 180 chu vi động mạch: bệnh tiến triển tại chỗ tại vùng. </a:t>
            </a:r>
          </a:p>
          <a:p>
            <a:pPr marL="228600" indent="-228600">
              <a:buAutoNum type="alphaUcPeriod"/>
            </a:pPr>
            <a:r>
              <a:rPr lang="en-US"/>
              <a:t>ĐMMTTT được bao bọc bởi mỡ xung quanh, không có sự xâm lấn. B: Khối u xâm lấn &lt; 180 độ động mạch. C ĐM thân tạng xâm lấn &gt; 180 độ: bệnh tiến triển tại chỗ tại vùng. </a:t>
            </a:r>
          </a:p>
          <a:p>
            <a:pPr marL="228600" indent="-228600">
              <a:buAutoNum type="alphaUcPeriod"/>
            </a:pPr>
            <a:r>
              <a:rPr lang="en-US"/>
              <a:t>Cơ sở lý luận của việc sử dụng điều trị tân hỗ trợ trên những BN này.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43</a:t>
            </a:fld>
            <a:endParaRPr lang="en-US"/>
          </a:p>
        </p:txBody>
      </p:sp>
    </p:spTree>
    <p:extLst>
      <p:ext uri="{BB962C8B-B14F-4D97-AF65-F5344CB8AC3E}">
        <p14:creationId xmlns:p14="http://schemas.microsoft.com/office/powerpoint/2010/main" val="92550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Vàng da có nguy cơ rối loạn đông máu, kém hấp thu và suy dinh dưỡng.</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48</a:t>
            </a:fld>
            <a:endParaRPr lang="en-US"/>
          </a:p>
        </p:txBody>
      </p:sp>
    </p:spTree>
    <p:extLst>
      <p:ext uri="{BB962C8B-B14F-4D97-AF65-F5344CB8AC3E}">
        <p14:creationId xmlns:p14="http://schemas.microsoft.com/office/powerpoint/2010/main" val="346114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49</a:t>
            </a:fld>
            <a:endParaRPr lang="en-US"/>
          </a:p>
        </p:txBody>
      </p:sp>
    </p:spTree>
    <p:extLst>
      <p:ext uri="{BB962C8B-B14F-4D97-AF65-F5344CB8AC3E}">
        <p14:creationId xmlns:p14="http://schemas.microsoft.com/office/powerpoint/2010/main" val="3320227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50</a:t>
            </a:fld>
            <a:endParaRPr lang="en-US"/>
          </a:p>
        </p:txBody>
      </p:sp>
    </p:spTree>
    <p:extLst>
      <p:ext uri="{BB962C8B-B14F-4D97-AF65-F5344CB8AC3E}">
        <p14:creationId xmlns:p14="http://schemas.microsoft.com/office/powerpoint/2010/main" val="115515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51</a:t>
            </a:fld>
            <a:endParaRPr lang="en-US"/>
          </a:p>
        </p:txBody>
      </p:sp>
    </p:spTree>
    <p:extLst>
      <p:ext uri="{BB962C8B-B14F-4D97-AF65-F5344CB8AC3E}">
        <p14:creationId xmlns:p14="http://schemas.microsoft.com/office/powerpoint/2010/main" val="69823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6E6E6"/>
                </a:solidFill>
                <a:effectLst/>
                <a:latin typeface="Segoe UI" panose="020B0502040204020203" pitchFamily="34" charset="0"/>
              </a:rPr>
              <a:t>Cơ sở lý luận của việc đặt ống dẫn lưu sau khi phẫu thuật cắt tụy là cung cấp dẫn lưu ra bên ngoài có kiểm soát đối với lỗ rò tụy. Lỗ rò dẫn lưu không đủ có thể dẫn đến áp xe trong ổ bụng.</a:t>
            </a:r>
            <a:endParaRPr lang="en-US" b="0" i="0">
              <a:solidFill>
                <a:srgbClr val="E6E6E6"/>
              </a:solidFill>
              <a:effectLst/>
              <a:latin typeface="Segoe UI" panose="020B0502040204020203" pitchFamily="34" charset="0"/>
            </a:endParaRPr>
          </a:p>
          <a:p>
            <a:r>
              <a:rPr lang="en-US" b="0" i="0">
                <a:solidFill>
                  <a:srgbClr val="E6E6E6"/>
                </a:solidFill>
                <a:effectLst/>
                <a:latin typeface="Segoe UI" panose="020B0502040204020203" pitchFamily="34" charset="0"/>
              </a:rPr>
              <a:t>Đầu và cổ tuỵ, dọc theo OMC, ĐM gan chung, TM cửa, cung tiền môn vị. Sau và trước tuỵ và tá tràng, dọc theo tĩnh mạch mạc treo tràng trên và thành bên P của ĐM mạc treo tràng trên.</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52</a:t>
            </a:fld>
            <a:endParaRPr lang="en-US"/>
          </a:p>
        </p:txBody>
      </p:sp>
    </p:spTree>
    <p:extLst>
      <p:ext uri="{BB962C8B-B14F-4D97-AF65-F5344CB8AC3E}">
        <p14:creationId xmlns:p14="http://schemas.microsoft.com/office/powerpoint/2010/main" val="8705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Nội</a:t>
            </a:r>
            <a:r>
              <a:rPr lang="vi-VN" baseline="0"/>
              <a:t> dung phẫu thuật</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53</a:t>
            </a:fld>
            <a:endParaRPr lang="en-US"/>
          </a:p>
        </p:txBody>
      </p:sp>
    </p:spTree>
    <p:extLst>
      <p:ext uri="{BB962C8B-B14F-4D97-AF65-F5344CB8AC3E}">
        <p14:creationId xmlns:p14="http://schemas.microsoft.com/office/powerpoint/2010/main" val="1151303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54</a:t>
            </a:fld>
            <a:endParaRPr lang="en-US"/>
          </a:p>
        </p:txBody>
      </p:sp>
    </p:spTree>
    <p:extLst>
      <p:ext uri="{BB962C8B-B14F-4D97-AF65-F5344CB8AC3E}">
        <p14:creationId xmlns:p14="http://schemas.microsoft.com/office/powerpoint/2010/main" val="8047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25 % BN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còn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vì</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vị</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trí</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chèn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hoặc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chưa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chèn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Sụt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cân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chủ</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nghĩa</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Đau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bụng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mơ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hồ</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vùng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rốn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lan sau lưng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Ngứa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Việc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ứ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đọng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sẽ</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tăng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acid</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máu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sẽ</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kích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thích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đầu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thần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kinh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dưới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gây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ngứa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6</a:t>
            </a:fld>
            <a:endParaRPr lang="en-US"/>
          </a:p>
        </p:txBody>
      </p:sp>
    </p:spTree>
    <p:extLst>
      <p:ext uri="{BB962C8B-B14F-4D97-AF65-F5344CB8AC3E}">
        <p14:creationId xmlns:p14="http://schemas.microsoft.com/office/powerpoint/2010/main" val="2451192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55</a:t>
            </a:fld>
            <a:endParaRPr lang="en-US"/>
          </a:p>
        </p:txBody>
      </p:sp>
    </p:spTree>
    <p:extLst>
      <p:ext uri="{BB962C8B-B14F-4D97-AF65-F5344CB8AC3E}">
        <p14:creationId xmlns:p14="http://schemas.microsoft.com/office/powerpoint/2010/main" val="1956701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p điều hoà lượng thức ăn vào mà còn gây chậm thoát lưu dạ dày bởi vì thần kinh đã nạo hết, bờ cong nhỏ bờ cong lớn nạo hết hạch. Việc điều hoà chỉ có yếu tố dịch thể (nồng độ acid dạ dày). Acid xuống dạ dày rồi, các yếu tố kích thích mở môn vị như Cholescytokinine (của túi mật - bị cắt) → vấn đề bảo tồn môn vị không giú</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56</a:t>
            </a:fld>
            <a:endParaRPr lang="en-US"/>
          </a:p>
        </p:txBody>
      </p:sp>
    </p:spTree>
    <p:extLst>
      <p:ext uri="{BB962C8B-B14F-4D97-AF65-F5344CB8AC3E}">
        <p14:creationId xmlns:p14="http://schemas.microsoft.com/office/powerpoint/2010/main" val="1647941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57</a:t>
            </a:fld>
            <a:endParaRPr lang="en-US"/>
          </a:p>
        </p:txBody>
      </p:sp>
    </p:spTree>
    <p:extLst>
      <p:ext uri="{BB962C8B-B14F-4D97-AF65-F5344CB8AC3E}">
        <p14:creationId xmlns:p14="http://schemas.microsoft.com/office/powerpoint/2010/main" val="1414816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58</a:t>
            </a:fld>
            <a:endParaRPr lang="en-US"/>
          </a:p>
        </p:txBody>
      </p:sp>
    </p:spTree>
    <p:extLst>
      <p:ext uri="{BB962C8B-B14F-4D97-AF65-F5344CB8AC3E}">
        <p14:creationId xmlns:p14="http://schemas.microsoft.com/office/powerpoint/2010/main" val="3066792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59</a:t>
            </a:fld>
            <a:endParaRPr lang="en-US"/>
          </a:p>
        </p:txBody>
      </p:sp>
    </p:spTree>
    <p:extLst>
      <p:ext uri="{BB962C8B-B14F-4D97-AF65-F5344CB8AC3E}">
        <p14:creationId xmlns:p14="http://schemas.microsoft.com/office/powerpoint/2010/main" val="1958013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Tuỳ vào UT tuyến tuỵ, tuyến ruột hay hỗn hợp mà sẽ có điều trị bổ trợ sau phẫu thuật khác nhau. 2 loại chính vẫn là Folfirinox và gemcitabine, kết hợp với các loại thuốc hoá hoặc xạ trị khác dựa vào giải phẫu bệnh học.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61</a:t>
            </a:fld>
            <a:endParaRPr lang="en-US"/>
          </a:p>
        </p:txBody>
      </p:sp>
    </p:spTree>
    <p:extLst>
      <p:ext uri="{BB962C8B-B14F-4D97-AF65-F5344CB8AC3E}">
        <p14:creationId xmlns:p14="http://schemas.microsoft.com/office/powerpoint/2010/main" val="2581275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Được định nghĩa là ECOG 0-1, với </a:t>
            </a:r>
            <a:r>
              <a:rPr lang="en-US"/>
              <a:t>dẫn lưu </a:t>
            </a:r>
            <a:r>
              <a:rPr lang="vi-VN"/>
              <a:t>đường mật tốt và dinh dưỡng đầy đủ, và ECOG 0-2 nếu xem xét gemcitabine + paclitaxel liên kết với albumin.</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62</a:t>
            </a:fld>
            <a:endParaRPr lang="en-US"/>
          </a:p>
        </p:txBody>
      </p:sp>
    </p:spTree>
    <p:extLst>
      <p:ext uri="{BB962C8B-B14F-4D97-AF65-F5344CB8AC3E}">
        <p14:creationId xmlns:p14="http://schemas.microsoft.com/office/powerpoint/2010/main" val="253994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63</a:t>
            </a:fld>
            <a:endParaRPr lang="en-US"/>
          </a:p>
        </p:txBody>
      </p:sp>
    </p:spTree>
    <p:extLst>
      <p:ext uri="{BB962C8B-B14F-4D97-AF65-F5344CB8AC3E}">
        <p14:creationId xmlns:p14="http://schemas.microsoft.com/office/powerpoint/2010/main" val="2217907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64</a:t>
            </a:fld>
            <a:endParaRPr lang="en-US"/>
          </a:p>
        </p:txBody>
      </p:sp>
    </p:spTree>
    <p:extLst>
      <p:ext uri="{BB962C8B-B14F-4D97-AF65-F5344CB8AC3E}">
        <p14:creationId xmlns:p14="http://schemas.microsoft.com/office/powerpoint/2010/main" val="1468584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65</a:t>
            </a:fld>
            <a:endParaRPr lang="en-US"/>
          </a:p>
        </p:txBody>
      </p:sp>
    </p:spTree>
    <p:extLst>
      <p:ext uri="{BB962C8B-B14F-4D97-AF65-F5344CB8AC3E}">
        <p14:creationId xmlns:p14="http://schemas.microsoft.com/office/powerpoint/2010/main" val="19515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Courvoisier: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nhạy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25-55%,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đặc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hiệu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83-90%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hội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cho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rằng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sự</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ấn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chẩn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được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kèm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nhẹ</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(nguyên nhân không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phải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biểu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bởi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đầu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Khối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gây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chủ</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dẫn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Ngược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sự</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lưu thông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dẫn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sẹo</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tức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xơ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sau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hợp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ngoại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lệ</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ngụ</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rằng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gây ra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đau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điển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thành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chậm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từ</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cho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phép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thời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gian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nên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mềm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viên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chuyển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cấp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tính</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rơi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ở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bóng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Vater</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rơi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ở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ngã</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gan chung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đưa tay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vào</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cạnh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dưới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xương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sườn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nhận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khối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chuyển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nhịp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hô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hấp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&gt;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9</a:t>
            </a:fld>
            <a:endParaRPr lang="en-US"/>
          </a:p>
        </p:txBody>
      </p:sp>
    </p:spTree>
    <p:extLst>
      <p:ext uri="{BB962C8B-B14F-4D97-AF65-F5344CB8AC3E}">
        <p14:creationId xmlns:p14="http://schemas.microsoft.com/office/powerpoint/2010/main" val="129365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Tuy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các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quanh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bóng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vater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không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thể</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phân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biệt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rạch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ròi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trên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lâm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sàng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tuy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nhiên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có</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thể</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gợi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ý qua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bệnh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cảnh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của</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từng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bệnh</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10</a:t>
            </a:fld>
            <a:endParaRPr lang="en-US"/>
          </a:p>
        </p:txBody>
      </p:sp>
    </p:spTree>
    <p:extLst>
      <p:ext uri="{BB962C8B-B14F-4D97-AF65-F5344CB8AC3E}">
        <p14:creationId xmlns:p14="http://schemas.microsoft.com/office/powerpoint/2010/main" val="207957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Khi nghi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quanh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bóng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vater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chẩn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đoán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chúng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cần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cận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lâm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trò</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quan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trọng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CLS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ảnh</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máu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sinh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trò</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đánh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giá</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marker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tiên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lượng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dõi</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11</a:t>
            </a:fld>
            <a:endParaRPr lang="en-US"/>
          </a:p>
        </p:txBody>
      </p:sp>
    </p:spTree>
    <p:extLst>
      <p:ext uri="{BB962C8B-B14F-4D97-AF65-F5344CB8AC3E}">
        <p14:creationId xmlns:p14="http://schemas.microsoft.com/office/powerpoint/2010/main" val="19797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Cũng</a:t>
            </a:r>
            <a:r>
              <a:rPr lang="vi-VN" dirty="0"/>
              <a:t> tăng trong </a:t>
            </a:r>
            <a:r>
              <a:rPr lang="vi-VN" dirty="0" err="1"/>
              <a:t>các</a:t>
            </a:r>
            <a:r>
              <a:rPr lang="vi-VN" dirty="0"/>
              <a:t> </a:t>
            </a:r>
            <a:r>
              <a:rPr lang="vi-VN" dirty="0" err="1"/>
              <a:t>bệnh</a:t>
            </a:r>
            <a:r>
              <a:rPr lang="vi-VN" dirty="0"/>
              <a:t> </a:t>
            </a:r>
            <a:r>
              <a:rPr lang="vi-VN" dirty="0" err="1"/>
              <a:t>lành</a:t>
            </a:r>
            <a:r>
              <a:rPr lang="vi-VN" dirty="0"/>
              <a:t> </a:t>
            </a:r>
            <a:r>
              <a:rPr lang="vi-VN" dirty="0" err="1"/>
              <a:t>tính</a:t>
            </a:r>
            <a:r>
              <a:rPr lang="vi-VN" dirty="0"/>
              <a:t> </a:t>
            </a:r>
            <a:r>
              <a:rPr lang="vi-VN" dirty="0" err="1"/>
              <a:t>khác</a:t>
            </a:r>
            <a:r>
              <a:rPr lang="vi-VN" dirty="0"/>
              <a:t> </a:t>
            </a:r>
            <a:r>
              <a:rPr lang="vi-VN" dirty="0" err="1"/>
              <a:t>của</a:t>
            </a:r>
            <a:r>
              <a:rPr lang="vi-VN" dirty="0"/>
              <a:t> </a:t>
            </a:r>
            <a:r>
              <a:rPr lang="vi-VN" dirty="0" err="1"/>
              <a:t>tụy</a:t>
            </a:r>
            <a:r>
              <a:rPr lang="vi-VN" dirty="0"/>
              <a:t>, gan </a:t>
            </a:r>
            <a:r>
              <a:rPr lang="vi-VN" dirty="0" err="1"/>
              <a:t>và</a:t>
            </a:r>
            <a:r>
              <a:rPr lang="vi-VN" dirty="0"/>
              <a:t> </a:t>
            </a:r>
            <a:r>
              <a:rPr lang="vi-VN" dirty="0" err="1"/>
              <a:t>đường</a:t>
            </a:r>
            <a:r>
              <a:rPr lang="vi-VN" dirty="0"/>
              <a:t> </a:t>
            </a:r>
            <a:r>
              <a:rPr lang="vi-VN" dirty="0" err="1"/>
              <a:t>mật</a:t>
            </a:r>
            <a:r>
              <a:rPr lang="vi-VN" dirty="0"/>
              <a:t> .10% dân </a:t>
            </a:r>
            <a:r>
              <a:rPr lang="vi-VN" dirty="0" err="1"/>
              <a:t>số</a:t>
            </a:r>
            <a:r>
              <a:rPr lang="vi-VN" dirty="0"/>
              <a:t> không </a:t>
            </a:r>
            <a:r>
              <a:rPr lang="vi-VN" dirty="0" err="1"/>
              <a:t>sản</a:t>
            </a:r>
            <a:r>
              <a:rPr lang="vi-VN" dirty="0"/>
              <a:t> </a:t>
            </a:r>
            <a:r>
              <a:rPr lang="vi-VN" dirty="0" err="1"/>
              <a:t>xuất</a:t>
            </a:r>
            <a:r>
              <a:rPr lang="vi-VN" dirty="0"/>
              <a:t> CA 19.9 do </a:t>
            </a:r>
            <a:r>
              <a:rPr lang="vi-VN" dirty="0" err="1"/>
              <a:t>thiếu</a:t>
            </a:r>
            <a:r>
              <a:rPr lang="vi-VN" dirty="0"/>
              <a:t> </a:t>
            </a:r>
            <a:r>
              <a:rPr lang="vi-VN" dirty="0" err="1"/>
              <a:t>kháng</a:t>
            </a:r>
            <a:r>
              <a:rPr lang="vi-VN" dirty="0"/>
              <a:t> nguyên </a:t>
            </a:r>
            <a:r>
              <a:rPr lang="vi-VN" dirty="0" err="1"/>
              <a:t>Lewis</a:t>
            </a:r>
            <a:endParaRPr lang="vi-VN" dirty="0"/>
          </a:p>
          <a:p>
            <a:r>
              <a:rPr lang="vi-VN" dirty="0"/>
              <a:t>CA 19-9 </a:t>
            </a:r>
            <a:r>
              <a:rPr lang="vi-VN" dirty="0" err="1"/>
              <a:t>dùng</a:t>
            </a:r>
            <a:r>
              <a:rPr lang="vi-VN" dirty="0"/>
              <a:t> </a:t>
            </a:r>
            <a:r>
              <a:rPr lang="vi-VN" dirty="0" err="1"/>
              <a:t>để</a:t>
            </a:r>
            <a:r>
              <a:rPr lang="vi-VN" dirty="0"/>
              <a:t> </a:t>
            </a:r>
            <a:r>
              <a:rPr lang="vi-VN" dirty="0" err="1"/>
              <a:t>làm</a:t>
            </a:r>
            <a:r>
              <a:rPr lang="vi-VN" dirty="0"/>
              <a:t> </a:t>
            </a:r>
            <a:r>
              <a:rPr lang="vi-VN" dirty="0" err="1"/>
              <a:t>baseline</a:t>
            </a:r>
            <a:r>
              <a:rPr lang="vi-VN" dirty="0"/>
              <a:t> theo </a:t>
            </a:r>
            <a:r>
              <a:rPr lang="vi-VN" dirty="0" err="1"/>
              <a:t>dõi</a:t>
            </a:r>
            <a:r>
              <a:rPr lang="vi-VN" dirty="0"/>
              <a:t> nên đo khi </a:t>
            </a:r>
            <a:r>
              <a:rPr lang="vi-VN" dirty="0" err="1"/>
              <a:t>đã</a:t>
            </a:r>
            <a:r>
              <a:rPr lang="vi-VN" dirty="0"/>
              <a:t> </a:t>
            </a:r>
            <a:r>
              <a:rPr lang="vi-VN" dirty="0" err="1"/>
              <a:t>giải</a:t>
            </a:r>
            <a:r>
              <a:rPr lang="vi-VN" dirty="0"/>
              <a:t> </a:t>
            </a:r>
            <a:r>
              <a:rPr lang="vi-VN" dirty="0" err="1"/>
              <a:t>áp</a:t>
            </a:r>
            <a:r>
              <a:rPr lang="vi-VN" dirty="0"/>
              <a:t> </a:t>
            </a:r>
            <a:r>
              <a:rPr lang="vi-VN" dirty="0" err="1"/>
              <a:t>đường</a:t>
            </a:r>
            <a:r>
              <a:rPr lang="vi-VN" dirty="0"/>
              <a:t> </a:t>
            </a:r>
            <a:r>
              <a:rPr lang="vi-VN" dirty="0" err="1"/>
              <a:t>mật</a:t>
            </a:r>
            <a:r>
              <a:rPr lang="vi-VN" dirty="0"/>
              <a:t> </a:t>
            </a:r>
            <a:r>
              <a:rPr lang="vi-VN" dirty="0" err="1"/>
              <a:t>và</a:t>
            </a:r>
            <a:r>
              <a:rPr lang="vi-VN" dirty="0"/>
              <a:t> </a:t>
            </a:r>
            <a:r>
              <a:rPr lang="vi-VN" dirty="0" err="1"/>
              <a:t>bilirubin</a:t>
            </a:r>
            <a:r>
              <a:rPr lang="vi-VN" dirty="0"/>
              <a:t> </a:t>
            </a:r>
            <a:r>
              <a:rPr lang="vi-VN" dirty="0" err="1"/>
              <a:t>về</a:t>
            </a:r>
            <a:r>
              <a:rPr lang="vi-VN" dirty="0"/>
              <a:t> </a:t>
            </a:r>
            <a:r>
              <a:rPr lang="vi-VN" dirty="0" err="1"/>
              <a:t>lại</a:t>
            </a:r>
            <a:r>
              <a:rPr lang="vi-VN" dirty="0"/>
              <a:t> </a:t>
            </a:r>
            <a:r>
              <a:rPr lang="vi-VN" dirty="0" err="1"/>
              <a:t>bình</a:t>
            </a:r>
            <a:r>
              <a:rPr lang="vi-VN" dirty="0"/>
              <a:t> </a:t>
            </a:r>
            <a:r>
              <a:rPr lang="vi-VN" dirty="0" err="1"/>
              <a:t>thường</a:t>
            </a:r>
            <a:r>
              <a:rPr lang="vi-VN" dirty="0"/>
              <a:t> </a:t>
            </a:r>
          </a:p>
          <a:p>
            <a:r>
              <a:rPr lang="vi-VN" dirty="0"/>
              <a:t>+CA 19-9 </a:t>
            </a:r>
            <a:r>
              <a:rPr lang="vi-VN" dirty="0" err="1"/>
              <a:t>trở</a:t>
            </a:r>
            <a:r>
              <a:rPr lang="vi-VN" dirty="0"/>
              <a:t> </a:t>
            </a:r>
            <a:r>
              <a:rPr lang="vi-VN" dirty="0" err="1"/>
              <a:t>về</a:t>
            </a:r>
            <a:r>
              <a:rPr lang="vi-VN" dirty="0"/>
              <a:t> </a:t>
            </a:r>
            <a:r>
              <a:rPr lang="vi-VN" dirty="0" err="1"/>
              <a:t>gần</a:t>
            </a:r>
            <a:r>
              <a:rPr lang="vi-VN" dirty="0"/>
              <a:t> </a:t>
            </a:r>
            <a:r>
              <a:rPr lang="vi-VN" dirty="0" err="1"/>
              <a:t>bình</a:t>
            </a:r>
            <a:r>
              <a:rPr lang="vi-VN" dirty="0"/>
              <a:t> </a:t>
            </a:r>
            <a:r>
              <a:rPr lang="vi-VN" dirty="0" err="1"/>
              <a:t>thường</a:t>
            </a:r>
            <a:r>
              <a:rPr lang="vi-VN" dirty="0"/>
              <a:t> sau </a:t>
            </a:r>
            <a:r>
              <a:rPr lang="vi-VN" dirty="0" err="1"/>
              <a:t>phẫu</a:t>
            </a:r>
            <a:r>
              <a:rPr lang="vi-VN" dirty="0"/>
              <a:t> </a:t>
            </a:r>
            <a:r>
              <a:rPr lang="vi-VN" dirty="0" err="1"/>
              <a:t>thuật</a:t>
            </a:r>
            <a:r>
              <a:rPr lang="vi-VN" dirty="0"/>
              <a:t> 2 </a:t>
            </a:r>
            <a:r>
              <a:rPr lang="vi-VN" dirty="0" err="1"/>
              <a:t>tuần</a:t>
            </a:r>
            <a:endParaRPr lang="vi-VN" dirty="0"/>
          </a:p>
          <a:p>
            <a:r>
              <a:rPr lang="vi-VN" dirty="0"/>
              <a:t>+CA 19-9 gia tăng </a:t>
            </a:r>
            <a:r>
              <a:rPr lang="vi-VN" dirty="0" err="1"/>
              <a:t>trở</a:t>
            </a:r>
            <a:r>
              <a:rPr lang="vi-VN" dirty="0"/>
              <a:t> </a:t>
            </a:r>
            <a:r>
              <a:rPr lang="vi-VN" dirty="0" err="1"/>
              <a:t>lại</a:t>
            </a:r>
            <a:r>
              <a:rPr lang="vi-VN" dirty="0"/>
              <a:t> khi u </a:t>
            </a:r>
            <a:r>
              <a:rPr lang="vi-VN" dirty="0" err="1"/>
              <a:t>tái</a:t>
            </a:r>
            <a:r>
              <a:rPr lang="vi-VN" dirty="0"/>
              <a:t> </a:t>
            </a:r>
            <a:r>
              <a:rPr lang="vi-VN" dirty="0" err="1"/>
              <a:t>phát</a:t>
            </a:r>
            <a:endParaRPr lang="vi-VN" dirty="0"/>
          </a:p>
          <a:p>
            <a:r>
              <a:rPr lang="vi-VN" dirty="0"/>
              <a:t>Theo </a:t>
            </a:r>
            <a:r>
              <a:rPr lang="vi-VN" dirty="0" err="1"/>
              <a:t>Marius</a:t>
            </a:r>
            <a:r>
              <a:rPr lang="vi-VN" dirty="0"/>
              <a:t> </a:t>
            </a:r>
            <a:r>
              <a:rPr lang="vi-VN" dirty="0" err="1"/>
              <a:t>và</a:t>
            </a:r>
            <a:r>
              <a:rPr lang="vi-VN" dirty="0"/>
              <a:t> </a:t>
            </a:r>
            <a:r>
              <a:rPr lang="vi-VN" dirty="0" err="1"/>
              <a:t>Reitz</a:t>
            </a:r>
            <a:r>
              <a:rPr lang="vi-VN" dirty="0"/>
              <a:t>: 85xCEA + CA 19-9 &gt; 845 =&gt; </a:t>
            </a:r>
            <a:r>
              <a:rPr lang="vi-VN" dirty="0" err="1"/>
              <a:t>giảm</a:t>
            </a:r>
            <a:r>
              <a:rPr lang="vi-VN" dirty="0"/>
              <a:t> tiên </a:t>
            </a:r>
            <a:r>
              <a:rPr lang="vi-VN" dirty="0" err="1"/>
              <a:t>lượng</a:t>
            </a:r>
            <a:r>
              <a:rPr lang="vi-VN" dirty="0"/>
              <a:t> </a:t>
            </a:r>
            <a:r>
              <a:rPr lang="vi-VN" dirty="0" err="1"/>
              <a:t>sống</a:t>
            </a:r>
            <a:r>
              <a:rPr lang="vi-VN" dirty="0"/>
              <a:t> </a:t>
            </a:r>
            <a:r>
              <a:rPr lang="vi-VN" dirty="0" err="1"/>
              <a:t>còn</a:t>
            </a:r>
            <a:r>
              <a:rPr lang="vi-VN" dirty="0"/>
              <a:t> sau </a:t>
            </a:r>
            <a:r>
              <a:rPr lang="vi-VN" dirty="0" err="1"/>
              <a:t>mổ</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12</a:t>
            </a:fld>
            <a:endParaRPr lang="en-US"/>
          </a:p>
        </p:txBody>
      </p:sp>
    </p:spTree>
    <p:extLst>
      <p:ext uri="{BB962C8B-B14F-4D97-AF65-F5344CB8AC3E}">
        <p14:creationId xmlns:p14="http://schemas.microsoft.com/office/powerpoint/2010/main" val="156397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Đánh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giá</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SDD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sớm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nhất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và</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chính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xác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dựa</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vào</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pre-albumin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máu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Bình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thường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10-20mg%</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13</a:t>
            </a:fld>
            <a:endParaRPr lang="en-US"/>
          </a:p>
        </p:txBody>
      </p:sp>
    </p:spTree>
    <p:extLst>
      <p:ext uri="{BB962C8B-B14F-4D97-AF65-F5344CB8AC3E}">
        <p14:creationId xmlns:p14="http://schemas.microsoft.com/office/powerpoint/2010/main" val="134311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Cận</a:t>
            </a:r>
            <a:r>
              <a:rPr lang="vi-VN" dirty="0"/>
              <a:t> lâm </a:t>
            </a:r>
            <a:r>
              <a:rPr lang="vi-VN" dirty="0" err="1"/>
              <a:t>sàng</a:t>
            </a:r>
            <a:r>
              <a:rPr lang="vi-VN" dirty="0"/>
              <a:t> </a:t>
            </a:r>
            <a:r>
              <a:rPr lang="vi-VN" dirty="0" err="1"/>
              <a:t>đầu</a:t>
            </a:r>
            <a:r>
              <a:rPr lang="vi-VN" dirty="0"/>
              <a:t> tay khi nghi </a:t>
            </a:r>
            <a:r>
              <a:rPr lang="vi-VN" dirty="0" err="1"/>
              <a:t>ngờ</a:t>
            </a:r>
            <a:r>
              <a:rPr lang="vi-VN" dirty="0"/>
              <a:t> u quanh </a:t>
            </a:r>
            <a:r>
              <a:rPr lang="vi-VN" dirty="0" err="1"/>
              <a:t>bóng</a:t>
            </a:r>
            <a:r>
              <a:rPr lang="vi-VN" dirty="0"/>
              <a:t> </a:t>
            </a:r>
            <a:r>
              <a:rPr lang="vi-VN" dirty="0" err="1"/>
              <a:t>vater</a:t>
            </a:r>
            <a:r>
              <a:rPr lang="vi-VN" dirty="0"/>
              <a:t> </a:t>
            </a:r>
            <a:r>
              <a:rPr lang="vi-VN" dirty="0" err="1"/>
              <a:t>là</a:t>
            </a:r>
            <a:r>
              <a:rPr lang="vi-VN" dirty="0"/>
              <a:t> siêu âm </a:t>
            </a:r>
            <a:r>
              <a:rPr lang="vi-VN" dirty="0" err="1"/>
              <a:t>bụng</a:t>
            </a:r>
            <a:r>
              <a:rPr lang="vi-VN" dirty="0"/>
              <a:t> </a:t>
            </a:r>
            <a:r>
              <a:rPr lang="vi-VN" dirty="0" err="1"/>
              <a:t>tính</a:t>
            </a:r>
            <a:r>
              <a:rPr lang="vi-VN" dirty="0"/>
              <a:t> </a:t>
            </a:r>
            <a:r>
              <a:rPr lang="vi-VN" dirty="0" err="1"/>
              <a:t>sẵn</a:t>
            </a:r>
            <a:r>
              <a:rPr lang="vi-VN" dirty="0"/>
              <a:t> </a:t>
            </a:r>
            <a:r>
              <a:rPr lang="vi-VN" dirty="0" err="1"/>
              <a:t>có</a:t>
            </a:r>
            <a:r>
              <a:rPr lang="vi-VN" dirty="0"/>
              <a:t> </a:t>
            </a:r>
            <a:r>
              <a:rPr lang="vi-VN" dirty="0" err="1"/>
              <a:t>dễ</a:t>
            </a:r>
            <a:r>
              <a:rPr lang="vi-VN" dirty="0"/>
              <a:t> </a:t>
            </a:r>
            <a:r>
              <a:rPr lang="vi-VN" dirty="0" err="1"/>
              <a:t>thực</a:t>
            </a:r>
            <a:r>
              <a:rPr lang="vi-VN" dirty="0"/>
              <a:t> </a:t>
            </a:r>
            <a:r>
              <a:rPr lang="vi-VN" dirty="0" err="1"/>
              <a:t>hiện</a:t>
            </a:r>
            <a:r>
              <a:rPr lang="vi-VN" dirty="0"/>
              <a:t>, tuy nhiên </a:t>
            </a:r>
            <a:r>
              <a:rPr lang="vi-VN" dirty="0" err="1"/>
              <a:t>độ</a:t>
            </a:r>
            <a:r>
              <a:rPr lang="vi-VN" dirty="0"/>
              <a:t> </a:t>
            </a:r>
            <a:r>
              <a:rPr lang="vi-VN" dirty="0" err="1"/>
              <a:t>nhạy</a:t>
            </a:r>
            <a:r>
              <a:rPr lang="vi-VN" dirty="0"/>
              <a:t> trong </a:t>
            </a:r>
            <a:r>
              <a:rPr lang="vi-VN" dirty="0" err="1"/>
              <a:t>trực</a:t>
            </a:r>
            <a:r>
              <a:rPr lang="vi-VN" dirty="0"/>
              <a:t> </a:t>
            </a:r>
            <a:r>
              <a:rPr lang="vi-VN" dirty="0" err="1"/>
              <a:t>tiếp</a:t>
            </a:r>
            <a:r>
              <a:rPr lang="vi-VN" dirty="0"/>
              <a:t> </a:t>
            </a:r>
            <a:r>
              <a:rPr lang="vi-VN" dirty="0" err="1"/>
              <a:t>nhìn</a:t>
            </a:r>
            <a:r>
              <a:rPr lang="vi-VN" dirty="0"/>
              <a:t> </a:t>
            </a:r>
            <a:r>
              <a:rPr lang="vi-VN" dirty="0" err="1"/>
              <a:t>thấy</a:t>
            </a:r>
            <a:r>
              <a:rPr lang="vi-VN" dirty="0"/>
              <a:t> u không cao, </a:t>
            </a:r>
            <a:r>
              <a:rPr lang="vi-VN" dirty="0" err="1"/>
              <a:t>độ</a:t>
            </a:r>
            <a:r>
              <a:rPr lang="vi-VN" dirty="0"/>
              <a:t> </a:t>
            </a:r>
            <a:r>
              <a:rPr lang="vi-VN" dirty="0" err="1"/>
              <a:t>nhạy</a:t>
            </a:r>
            <a:r>
              <a:rPr lang="vi-VN" dirty="0"/>
              <a:t> cao hơn </a:t>
            </a:r>
            <a:r>
              <a:rPr lang="vi-VN" dirty="0" err="1"/>
              <a:t>với</a:t>
            </a:r>
            <a:r>
              <a:rPr lang="vi-VN" dirty="0"/>
              <a:t> </a:t>
            </a:r>
            <a:r>
              <a:rPr lang="vi-VN" dirty="0" err="1"/>
              <a:t>các</a:t>
            </a:r>
            <a:r>
              <a:rPr lang="vi-VN" dirty="0"/>
              <a:t> u </a:t>
            </a:r>
            <a:r>
              <a:rPr lang="vi-VN" dirty="0" err="1"/>
              <a:t>lớn</a:t>
            </a:r>
            <a:r>
              <a:rPr lang="vi-VN" dirty="0"/>
              <a:t>. </a:t>
            </a:r>
            <a:r>
              <a:rPr lang="vi-VN" dirty="0" err="1"/>
              <a:t>Ngoài</a:t>
            </a:r>
            <a:r>
              <a:rPr lang="vi-VN" dirty="0"/>
              <a:t> ra SA âm </a:t>
            </a:r>
            <a:r>
              <a:rPr lang="vi-VN" dirty="0" err="1"/>
              <a:t>có</a:t>
            </a:r>
            <a:r>
              <a:rPr lang="vi-VN" dirty="0"/>
              <a:t> </a:t>
            </a:r>
            <a:r>
              <a:rPr lang="vi-VN" dirty="0" err="1"/>
              <a:t>thể</a:t>
            </a:r>
            <a:r>
              <a:rPr lang="vi-VN" dirty="0"/>
              <a:t> </a:t>
            </a:r>
            <a:r>
              <a:rPr lang="vi-VN" dirty="0" err="1"/>
              <a:t>thấy</a:t>
            </a:r>
            <a:r>
              <a:rPr lang="vi-VN" dirty="0"/>
              <a:t> </a:t>
            </a:r>
            <a:r>
              <a:rPr lang="vi-VN" dirty="0" err="1"/>
              <a:t>dấu</a:t>
            </a:r>
            <a:r>
              <a:rPr lang="vi-VN" dirty="0"/>
              <a:t> </a:t>
            </a:r>
            <a:r>
              <a:rPr lang="vi-VN" dirty="0" err="1"/>
              <a:t>hiệu</a:t>
            </a:r>
            <a:r>
              <a:rPr lang="vi-VN" dirty="0"/>
              <a:t> </a:t>
            </a:r>
            <a:r>
              <a:rPr lang="vi-VN" dirty="0" err="1"/>
              <a:t>gián</a:t>
            </a:r>
            <a:r>
              <a:rPr lang="vi-VN" dirty="0"/>
              <a:t> </a:t>
            </a:r>
            <a:r>
              <a:rPr lang="vi-VN" dirty="0" err="1"/>
              <a:t>tiếp</a:t>
            </a:r>
            <a:r>
              <a:rPr lang="vi-VN" dirty="0"/>
              <a:t> </a:t>
            </a:r>
            <a:r>
              <a:rPr lang="vi-VN" dirty="0" err="1"/>
              <a:t>của</a:t>
            </a:r>
            <a:r>
              <a:rPr lang="vi-VN" dirty="0"/>
              <a:t> u </a:t>
            </a:r>
            <a:r>
              <a:rPr lang="vi-VN" dirty="0" err="1"/>
              <a:t>là</a:t>
            </a:r>
            <a:r>
              <a:rPr lang="vi-VN" dirty="0"/>
              <a:t> </a:t>
            </a:r>
            <a:r>
              <a:rPr lang="vi-VN" dirty="0" err="1"/>
              <a:t>giãn</a:t>
            </a:r>
            <a:r>
              <a:rPr lang="vi-VN" dirty="0"/>
              <a:t> </a:t>
            </a:r>
            <a:r>
              <a:rPr lang="vi-VN" dirty="0" err="1"/>
              <a:t>đường</a:t>
            </a:r>
            <a:r>
              <a:rPr lang="vi-VN" dirty="0"/>
              <a:t> </a:t>
            </a:r>
            <a:r>
              <a:rPr lang="vi-VN" dirty="0" err="1"/>
              <a:t>mật</a:t>
            </a:r>
            <a:r>
              <a:rPr lang="vi-VN" dirty="0"/>
              <a:t> trong </a:t>
            </a:r>
            <a:r>
              <a:rPr lang="vi-VN" dirty="0" err="1"/>
              <a:t>và</a:t>
            </a:r>
            <a:r>
              <a:rPr lang="vi-VN" dirty="0"/>
              <a:t> </a:t>
            </a:r>
            <a:r>
              <a:rPr lang="vi-VN" dirty="0" err="1"/>
              <a:t>ngoài</a:t>
            </a:r>
            <a:r>
              <a:rPr lang="vi-VN" dirty="0"/>
              <a:t> gan. Khi nghi </a:t>
            </a:r>
            <a:r>
              <a:rPr lang="vi-VN" dirty="0" err="1"/>
              <a:t>ngờ</a:t>
            </a:r>
            <a:r>
              <a:rPr lang="vi-VN" dirty="0"/>
              <a:t> u quanh </a:t>
            </a:r>
            <a:r>
              <a:rPr lang="vi-VN" dirty="0" err="1"/>
              <a:t>bóng</a:t>
            </a:r>
            <a:r>
              <a:rPr lang="vi-VN" dirty="0"/>
              <a:t> </a:t>
            </a:r>
            <a:r>
              <a:rPr lang="vi-VN" dirty="0" err="1"/>
              <a:t>vater</a:t>
            </a:r>
            <a:r>
              <a:rPr lang="vi-VN" dirty="0"/>
              <a:t>, </a:t>
            </a:r>
            <a:r>
              <a:rPr lang="vi-VN" dirty="0" err="1"/>
              <a:t>dù</a:t>
            </a:r>
            <a:r>
              <a:rPr lang="vi-VN" dirty="0"/>
              <a:t> </a:t>
            </a:r>
            <a:r>
              <a:rPr lang="vi-VN" dirty="0" err="1"/>
              <a:t>kết</a:t>
            </a:r>
            <a:r>
              <a:rPr lang="vi-VN" dirty="0"/>
              <a:t> </a:t>
            </a:r>
            <a:r>
              <a:rPr lang="vi-VN" dirty="0" err="1"/>
              <a:t>quả</a:t>
            </a:r>
            <a:r>
              <a:rPr lang="vi-VN" dirty="0"/>
              <a:t> SA </a:t>
            </a:r>
            <a:r>
              <a:rPr lang="vi-VN" dirty="0" err="1"/>
              <a:t>trả</a:t>
            </a:r>
            <a:r>
              <a:rPr lang="vi-VN" dirty="0"/>
              <a:t> </a:t>
            </a:r>
            <a:r>
              <a:rPr lang="vi-VN" dirty="0" err="1"/>
              <a:t>lời</a:t>
            </a:r>
            <a:r>
              <a:rPr lang="vi-VN" dirty="0"/>
              <a:t> </a:t>
            </a:r>
            <a:r>
              <a:rPr lang="vi-VN" dirty="0" err="1"/>
              <a:t>thấy</a:t>
            </a:r>
            <a:r>
              <a:rPr lang="vi-VN" dirty="0"/>
              <a:t> hay không </a:t>
            </a:r>
            <a:r>
              <a:rPr lang="vi-VN" dirty="0" err="1"/>
              <a:t>thấy</a:t>
            </a:r>
            <a:r>
              <a:rPr lang="vi-VN" dirty="0"/>
              <a:t> u, CT </a:t>
            </a:r>
            <a:r>
              <a:rPr lang="vi-VN" dirty="0" err="1"/>
              <a:t>bụng</a:t>
            </a:r>
            <a:r>
              <a:rPr lang="vi-VN" dirty="0"/>
              <a:t> </a:t>
            </a:r>
            <a:r>
              <a:rPr lang="vi-VN" dirty="0" err="1"/>
              <a:t>cản</a:t>
            </a:r>
            <a:r>
              <a:rPr lang="vi-VN" dirty="0"/>
              <a:t> quang </a:t>
            </a:r>
            <a:r>
              <a:rPr lang="vi-VN" dirty="0" err="1"/>
              <a:t>là</a:t>
            </a:r>
            <a:r>
              <a:rPr lang="vi-VN" dirty="0"/>
              <a:t> </a:t>
            </a:r>
            <a:r>
              <a:rPr lang="vi-VN" dirty="0" err="1"/>
              <a:t>cận</a:t>
            </a:r>
            <a:r>
              <a:rPr lang="vi-VN" dirty="0"/>
              <a:t> lâm </a:t>
            </a:r>
            <a:r>
              <a:rPr lang="vi-VN" dirty="0" err="1"/>
              <a:t>sàng</a:t>
            </a:r>
            <a:r>
              <a:rPr lang="vi-VN" dirty="0"/>
              <a:t> </a:t>
            </a:r>
            <a:r>
              <a:rPr lang="vi-VN" dirty="0" err="1"/>
              <a:t>tiếp</a:t>
            </a:r>
            <a:r>
              <a:rPr lang="vi-VN" dirty="0"/>
              <a:t> theo </a:t>
            </a:r>
            <a:r>
              <a:rPr lang="vi-VN" dirty="0" err="1"/>
              <a:t>được</a:t>
            </a:r>
            <a:r>
              <a:rPr lang="vi-VN" dirty="0"/>
              <a:t> KC </a:t>
            </a:r>
            <a:r>
              <a:rPr lang="vi-VN" dirty="0" err="1"/>
              <a:t>sử</a:t>
            </a:r>
            <a:r>
              <a:rPr lang="vi-VN" dirty="0"/>
              <a:t> </a:t>
            </a:r>
            <a:r>
              <a:rPr lang="vi-VN" dirty="0" err="1"/>
              <a:t>dụng</a:t>
            </a:r>
            <a:r>
              <a:rPr lang="vi-VN" dirty="0"/>
              <a:t>, CT </a:t>
            </a:r>
            <a:r>
              <a:rPr lang="vi-VN" dirty="0" err="1"/>
              <a:t>giúp</a:t>
            </a:r>
            <a:r>
              <a:rPr lang="vi-VN" dirty="0"/>
              <a:t> </a:t>
            </a:r>
            <a:r>
              <a:rPr lang="vi-VN" dirty="0" err="1"/>
              <a:t>chẩn</a:t>
            </a:r>
            <a:r>
              <a:rPr lang="vi-VN" dirty="0"/>
              <a:t> </a:t>
            </a:r>
            <a:r>
              <a:rPr lang="vi-VN" dirty="0" err="1"/>
              <a:t>đoán</a:t>
            </a:r>
            <a:r>
              <a:rPr lang="vi-VN" dirty="0"/>
              <a:t> </a:t>
            </a:r>
            <a:r>
              <a:rPr lang="vi-VN" dirty="0" err="1"/>
              <a:t>có</a:t>
            </a:r>
            <a:r>
              <a:rPr lang="vi-VN" dirty="0"/>
              <a:t> u hay không </a:t>
            </a:r>
            <a:r>
              <a:rPr lang="vi-VN" dirty="0" err="1"/>
              <a:t>và</a:t>
            </a:r>
            <a:r>
              <a:rPr lang="vi-VN" dirty="0"/>
              <a:t> </a:t>
            </a:r>
            <a:r>
              <a:rPr lang="vi-VN" dirty="0" err="1"/>
              <a:t>giúp</a:t>
            </a:r>
            <a:r>
              <a:rPr lang="vi-VN" dirty="0"/>
              <a:t> </a:t>
            </a:r>
            <a:r>
              <a:rPr lang="vi-VN" dirty="0" err="1"/>
              <a:t>trả</a:t>
            </a:r>
            <a:r>
              <a:rPr lang="vi-VN" dirty="0"/>
              <a:t> </a:t>
            </a:r>
            <a:r>
              <a:rPr lang="vi-VN" dirty="0" err="1"/>
              <a:t>lời</a:t>
            </a:r>
            <a:r>
              <a:rPr lang="vi-VN" dirty="0"/>
              <a:t> u cơ quan </a:t>
            </a:r>
            <a:r>
              <a:rPr lang="vi-VN" dirty="0" err="1"/>
              <a:t>nào</a:t>
            </a:r>
            <a:r>
              <a:rPr lang="vi-VN" dirty="0"/>
              <a:t>.</a:t>
            </a:r>
          </a:p>
          <a:p>
            <a:r>
              <a:rPr lang="vi-VN" dirty="0"/>
              <a:t> </a:t>
            </a:r>
            <a:r>
              <a:rPr lang="vi-VN" dirty="0" err="1"/>
              <a:t>uptodate</a:t>
            </a:r>
            <a:r>
              <a:rPr lang="vi-VN" dirty="0"/>
              <a:t> 2022 </a:t>
            </a:r>
            <a:r>
              <a:rPr lang="vi-VN" dirty="0" err="1"/>
              <a:t>Khuyen</a:t>
            </a:r>
            <a:r>
              <a:rPr lang="vi-VN" dirty="0"/>
              <a:t> cao </a:t>
            </a:r>
            <a:r>
              <a:rPr lang="vi-VN" dirty="0" err="1"/>
              <a:t>có</a:t>
            </a:r>
            <a:r>
              <a:rPr lang="vi-VN" dirty="0"/>
              <a:t> </a:t>
            </a:r>
            <a:r>
              <a:rPr lang="vi-VN" dirty="0" err="1"/>
              <a:t>thể</a:t>
            </a:r>
            <a:r>
              <a:rPr lang="vi-VN" dirty="0"/>
              <a:t> </a:t>
            </a:r>
            <a:r>
              <a:rPr lang="vi-VN" dirty="0" err="1"/>
              <a:t>dùng</a:t>
            </a:r>
            <a:r>
              <a:rPr lang="vi-VN" dirty="0"/>
              <a:t> CT </a:t>
            </a:r>
            <a:r>
              <a:rPr lang="vi-VN" dirty="0" err="1"/>
              <a:t>đầu</a:t>
            </a:r>
            <a:r>
              <a:rPr lang="vi-VN" dirty="0"/>
              <a:t> tay khi BN đau </a:t>
            </a:r>
            <a:r>
              <a:rPr lang="vi-VN" dirty="0" err="1"/>
              <a:t>tv</a:t>
            </a:r>
            <a:r>
              <a:rPr lang="vi-VN" dirty="0"/>
              <a:t>, </a:t>
            </a:r>
            <a:r>
              <a:rPr lang="vi-VN" dirty="0" err="1"/>
              <a:t>sụt</a:t>
            </a:r>
            <a:r>
              <a:rPr lang="vi-VN" dirty="0"/>
              <a:t> cân </a:t>
            </a:r>
            <a:r>
              <a:rPr lang="vi-VN" dirty="0" err="1"/>
              <a:t>và</a:t>
            </a:r>
            <a:r>
              <a:rPr lang="vi-VN" dirty="0"/>
              <a:t> không </a:t>
            </a:r>
            <a:r>
              <a:rPr lang="vi-VN" dirty="0" err="1"/>
              <a:t>có</a:t>
            </a:r>
            <a:r>
              <a:rPr lang="vi-VN" dirty="0"/>
              <a:t> </a:t>
            </a:r>
            <a:r>
              <a:rPr lang="vi-VN" dirty="0" err="1"/>
              <a:t>vàng</a:t>
            </a:r>
            <a:r>
              <a:rPr lang="vi-VN" dirty="0"/>
              <a:t> da</a:t>
            </a:r>
          </a:p>
          <a:p>
            <a:r>
              <a:rPr lang="vi-VN" dirty="0"/>
              <a:t>Ung thư biểu mô ống tụy. Ảnh siêu âm ngang vùng thượng vị cho thấy khối giảm âm ở vùng đầu tụy, ống tụy bị giãn (chú ý ống tụy giãn hình chuỗi hạt).</a:t>
            </a:r>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14</a:t>
            </a:fld>
            <a:endParaRPr lang="en-US"/>
          </a:p>
        </p:txBody>
      </p:sp>
    </p:spTree>
    <p:extLst>
      <p:ext uri="{BB962C8B-B14F-4D97-AF65-F5344CB8AC3E}">
        <p14:creationId xmlns:p14="http://schemas.microsoft.com/office/powerpoint/2010/main" val="201291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8871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178397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720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835699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41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45433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437426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19024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3335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68391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871113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FCF943-3FF0-449C-AA8C-39CEB46F3310}" type="datetimeFigureOut">
              <a:rPr lang="en-US" smtClean="0"/>
              <a:t>11/17/2022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53897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CF943-3FF0-449C-AA8C-39CEB46F3310}" type="datetimeFigureOut">
              <a:rPr lang="en-US" smtClean="0"/>
              <a:t>11/17/2022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83921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CF943-3FF0-449C-AA8C-39CEB46F3310}" type="datetimeFigureOut">
              <a:rPr lang="en-US" smtClean="0"/>
              <a:t>11/17/2022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5693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4106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90726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0FCF943-3FF0-449C-AA8C-39CEB46F3310}" type="datetimeFigureOut">
              <a:rPr lang="en-US" smtClean="0"/>
              <a:t>11/17/2022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F3D0A9A-9B1D-40DF-9BD2-FD4ADB87B1D1}" type="slidenum">
              <a:rPr lang="en-US" smtClean="0"/>
              <a:t>‹#›</a:t>
            </a:fld>
            <a:endParaRPr lang="en-US"/>
          </a:p>
        </p:txBody>
      </p:sp>
    </p:spTree>
    <p:extLst>
      <p:ext uri="{BB962C8B-B14F-4D97-AF65-F5344CB8AC3E}">
        <p14:creationId xmlns:p14="http://schemas.microsoft.com/office/powerpoint/2010/main" val="420414411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02E738-DEDB-964F-D17B-3106DB1D9BC0}"/>
              </a:ext>
            </a:extLst>
          </p:cNvPr>
          <p:cNvSpPr>
            <a:spLocks noGrp="1"/>
          </p:cNvSpPr>
          <p:nvPr>
            <p:ph type="ctrTitle"/>
          </p:nvPr>
        </p:nvSpPr>
        <p:spPr>
          <a:xfrm>
            <a:off x="2589213" y="1744395"/>
            <a:ext cx="8915399" cy="2236762"/>
          </a:xfrm>
        </p:spPr>
        <p:txBody>
          <a:bodyPr/>
          <a:lstStyle/>
          <a:p>
            <a:pPr algn="just"/>
            <a:r>
              <a:rPr lang="en-US" b="1" dirty="0">
                <a:latin typeface="Arial" panose="020B0604020202020204" pitchFamily="34" charset="0"/>
                <a:cs typeface="Arial" panose="020B0604020202020204" pitchFamily="34" charset="0"/>
              </a:rPr>
              <a:t>UNG THƯ QUANH BÓNG VATER</a:t>
            </a:r>
          </a:p>
        </p:txBody>
      </p:sp>
      <p:sp>
        <p:nvSpPr>
          <p:cNvPr id="3" name="Tiêu đề phụ 2">
            <a:extLst>
              <a:ext uri="{FF2B5EF4-FFF2-40B4-BE49-F238E27FC236}">
                <a16:creationId xmlns:a16="http://schemas.microsoft.com/office/drawing/2014/main" id="{E3392846-A711-C803-A8BE-1A564911A170}"/>
              </a:ext>
            </a:extLst>
          </p:cNvPr>
          <p:cNvSpPr>
            <a:spLocks noGrp="1"/>
          </p:cNvSpPr>
          <p:nvPr>
            <p:ph type="subTitle" idx="1"/>
          </p:nvPr>
        </p:nvSpPr>
        <p:spPr>
          <a:xfrm>
            <a:off x="2589213" y="4698609"/>
            <a:ext cx="8915399" cy="1927274"/>
          </a:xfrm>
        </p:spPr>
        <p:txBody>
          <a:bodyPr>
            <a:normAutofit fontScale="85000" lnSpcReduction="20000"/>
          </a:bodyPr>
          <a:lstStyle/>
          <a:p>
            <a:pPr algn="r"/>
            <a:r>
              <a:rPr lang="vi-VN" dirty="0" err="1">
                <a:latin typeface="Arial" panose="020B0604020202020204" pitchFamily="34" charset="0"/>
                <a:cs typeface="Arial" panose="020B0604020202020204" pitchFamily="34" charset="0"/>
              </a:rPr>
              <a:t>Nhóm</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viên</a:t>
            </a:r>
            <a:endParaRPr lang="vi-VN" dirty="0">
              <a:latin typeface="Arial" panose="020B0604020202020204" pitchFamily="34" charset="0"/>
              <a:cs typeface="Arial" panose="020B0604020202020204" pitchFamily="34" charset="0"/>
            </a:endParaRPr>
          </a:p>
          <a:p>
            <a:pPr algn="r"/>
            <a:r>
              <a:rPr lang="en-US" dirty="0">
                <a:latin typeface="Arial" panose="020B0604020202020204" pitchFamily="34" charset="0"/>
                <a:cs typeface="Arial" panose="020B0604020202020204" pitchFamily="34" charset="0"/>
              </a:rPr>
              <a:t>Trần Văn Nhân</a:t>
            </a:r>
          </a:p>
          <a:p>
            <a:pPr algn="r"/>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a:t>
            </a:r>
            <a:endParaRPr lang="en-US" dirty="0">
              <a:latin typeface="Arial" panose="020B0604020202020204" pitchFamily="34" charset="0"/>
              <a:cs typeface="Arial" panose="020B0604020202020204" pitchFamily="34" charset="0"/>
            </a:endParaRPr>
          </a:p>
          <a:p>
            <a:pPr algn="r"/>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 Minh </a:t>
            </a:r>
            <a:r>
              <a:rPr lang="en-US" dirty="0" err="1">
                <a:latin typeface="Arial" panose="020B0604020202020204" pitchFamily="34" charset="0"/>
                <a:cs typeface="Arial" panose="020B0604020202020204" pitchFamily="34" charset="0"/>
              </a:rPr>
              <a:t>Thái</a:t>
            </a:r>
            <a:endParaRPr lang="vi-VN" dirty="0">
              <a:latin typeface="Arial" panose="020B0604020202020204" pitchFamily="34" charset="0"/>
              <a:cs typeface="Arial" panose="020B0604020202020204" pitchFamily="34" charset="0"/>
            </a:endParaRPr>
          </a:p>
          <a:p>
            <a:pPr algn="r"/>
            <a:endParaRPr lang="en-US" dirty="0">
              <a:latin typeface="Arial" panose="020B0604020202020204" pitchFamily="34" charset="0"/>
              <a:cs typeface="Arial" panose="020B0604020202020204" pitchFamily="34" charset="0"/>
            </a:endParaRPr>
          </a:p>
          <a:p>
            <a:pPr algn="r"/>
            <a:r>
              <a:rPr lang="vi-VN" dirty="0">
                <a:latin typeface="Arial" panose="020B0604020202020204" pitchFamily="34" charset="0"/>
                <a:cs typeface="Arial" panose="020B0604020202020204" pitchFamily="34" charset="0"/>
              </a:rPr>
              <a:t>BV. </a:t>
            </a:r>
            <a:r>
              <a:rPr lang="en-US" dirty="0" err="1">
                <a:latin typeface="Arial" panose="020B0604020202020204" pitchFamily="34" charset="0"/>
                <a:cs typeface="Arial" panose="020B0604020202020204" pitchFamily="34" charset="0"/>
              </a:rPr>
              <a:t>Chợ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Rẫy</a:t>
            </a:r>
            <a:endParaRPr lang="vi-VN" dirty="0">
              <a:latin typeface="Arial" panose="020B0604020202020204" pitchFamily="34" charset="0"/>
              <a:cs typeface="Arial" panose="020B0604020202020204" pitchFamily="34" charset="0"/>
            </a:endParaRPr>
          </a:p>
          <a:p>
            <a:pPr algn="r"/>
            <a:endParaRPr lang="vi-VN"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98524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34E3186-8D31-6B0A-529C-264D1FCD2D4F}"/>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F71AFD31-7A7E-26DA-4333-8A1A1BB78BFE}"/>
              </a:ext>
            </a:extLst>
          </p:cNvPr>
          <p:cNvSpPr>
            <a:spLocks noGrp="1"/>
          </p:cNvSpPr>
          <p:nvPr>
            <p:ph idx="1"/>
          </p:nvPr>
        </p:nvSpPr>
        <p:spPr>
          <a:xfrm>
            <a:off x="2589211" y="1589649"/>
            <a:ext cx="9382395" cy="4881489"/>
          </a:xfrm>
        </p:spPr>
        <p:txBody>
          <a:bodyPr>
            <a:normAutofit/>
          </a:bodyPr>
          <a:lstStyle/>
          <a:p>
            <a:pPr marL="0" indent="0">
              <a:buNone/>
            </a:pPr>
            <a:r>
              <a:rPr lang="vi-VN" sz="2800" b="1" dirty="0">
                <a:latin typeface="Arial" panose="020B0604020202020204" pitchFamily="34" charset="0"/>
                <a:cs typeface="Arial" panose="020B0604020202020204" pitchFamily="34" charset="0"/>
              </a:rPr>
              <a:t>1.LÂM SÀNG : </a:t>
            </a: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tụy</a:t>
            </a:r>
            <a:r>
              <a:rPr lang="vi-VN" sz="2300" dirty="0">
                <a:latin typeface="Arial" panose="020B0604020202020204" pitchFamily="34" charset="0"/>
                <a:cs typeface="Arial" panose="020B0604020202020204" pitchFamily="34" charset="0"/>
              </a:rPr>
              <a:t>: đau mơ </a:t>
            </a:r>
            <a:r>
              <a:rPr lang="vi-VN" sz="2300" dirty="0" err="1">
                <a:latin typeface="Arial" panose="020B0604020202020204" pitchFamily="34" charset="0"/>
                <a:cs typeface="Arial" panose="020B0604020202020204" pitchFamily="34" charset="0"/>
              </a:rPr>
              <a:t>hồ</a:t>
            </a:r>
            <a:r>
              <a:rPr lang="vi-VN" sz="2300" dirty="0">
                <a:latin typeface="Arial" panose="020B0604020202020204" pitchFamily="34" charset="0"/>
                <a:cs typeface="Arial" panose="020B0604020202020204" pitchFamily="34" charset="0"/>
              </a:rPr>
              <a:t>, tăng </a:t>
            </a:r>
            <a:r>
              <a:rPr lang="vi-VN" sz="2300" dirty="0" err="1">
                <a:latin typeface="Arial" panose="020B0604020202020204" pitchFamily="34" charset="0"/>
                <a:cs typeface="Arial" panose="020B0604020202020204" pitchFamily="34" charset="0"/>
              </a:rPr>
              <a:t>về</a:t>
            </a:r>
            <a:r>
              <a:rPr lang="vi-VN" sz="2300" dirty="0">
                <a:latin typeface="Arial" panose="020B0604020202020204" pitchFamily="34" charset="0"/>
                <a:cs typeface="Arial" panose="020B0604020202020204" pitchFamily="34" charset="0"/>
              </a:rPr>
              <a:t> đêm </a:t>
            </a:r>
            <a:r>
              <a:rPr lang="vi-VN" sz="2300" dirty="0" err="1">
                <a:latin typeface="Arial" panose="020B0604020202020204" pitchFamily="34" charset="0"/>
                <a:cs typeface="Arial" panose="020B0604020202020204" pitchFamily="34" charset="0"/>
              </a:rPr>
              <a:t>và</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rối</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loạn</a:t>
            </a:r>
            <a:r>
              <a:rPr lang="vi-VN" sz="2300" dirty="0">
                <a:latin typeface="Arial" panose="020B0604020202020204" pitchFamily="34" charset="0"/>
                <a:cs typeface="Arial" panose="020B0604020202020204" pitchFamily="34" charset="0"/>
              </a:rPr>
              <a:t> tiêu </a:t>
            </a:r>
            <a:r>
              <a:rPr lang="vi-VN" sz="2300" dirty="0" err="1">
                <a:latin typeface="Arial" panose="020B0604020202020204" pitchFamily="34" charset="0"/>
                <a:cs typeface="Arial" panose="020B0604020202020204" pitchFamily="34" charset="0"/>
              </a:rPr>
              <a:t>hóa</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là</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tiên, sau </a:t>
            </a:r>
            <a:r>
              <a:rPr lang="vi-VN" sz="2300" dirty="0" err="1">
                <a:latin typeface="Arial" panose="020B0604020202020204" pitchFamily="34" charset="0"/>
                <a:cs typeface="Arial" panose="020B0604020202020204" pitchFamily="34" charset="0"/>
              </a:rPr>
              <a:t>đó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xuất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khi u </a:t>
            </a:r>
            <a:r>
              <a:rPr lang="vi-VN" sz="2300" dirty="0" err="1">
                <a:latin typeface="Arial" panose="020B0604020202020204" pitchFamily="34" charset="0"/>
                <a:cs typeface="Arial" panose="020B0604020202020204" pitchFamily="34" charset="0"/>
              </a:rPr>
              <a:t>lớn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chèn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ép</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mật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thể</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HC </a:t>
            </a:r>
            <a:r>
              <a:rPr lang="vi-VN" sz="2300" dirty="0" err="1">
                <a:latin typeface="Arial" panose="020B0604020202020204" pitchFamily="34" charset="0"/>
                <a:cs typeface="Arial" panose="020B0604020202020204" pitchFamily="34" charset="0"/>
              </a:rPr>
              <a:t>tắc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thoát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dày</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khám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sờ</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thấy</a:t>
            </a:r>
            <a:r>
              <a:rPr lang="vi-VN" sz="2300" dirty="0">
                <a:latin typeface="Arial" panose="020B0604020202020204" pitchFamily="34" charset="0"/>
                <a:cs typeface="Arial" panose="020B0604020202020204" pitchFamily="34" charset="0"/>
              </a:rPr>
              <a:t> u.</a:t>
            </a: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bóng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vater</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sớm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tái</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phát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sau </a:t>
            </a:r>
            <a:r>
              <a:rPr lang="vi-VN" sz="2300" dirty="0" err="1">
                <a:latin typeface="Arial" panose="020B0604020202020204" pitchFamily="34" charset="0"/>
                <a:cs typeface="Arial" panose="020B0604020202020204" pitchFamily="34" charset="0"/>
              </a:rPr>
              <a:t>nhiều</a:t>
            </a:r>
            <a:r>
              <a:rPr lang="vi-VN" sz="2300" dirty="0">
                <a:latin typeface="Arial" panose="020B0604020202020204" pitchFamily="34" charset="0"/>
                <a:cs typeface="Arial" panose="020B0604020202020204" pitchFamily="34" charset="0"/>
              </a:rPr>
              <a:t> hơn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trước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kèm</a:t>
            </a:r>
            <a:r>
              <a:rPr lang="vi-VN" sz="2300" dirty="0">
                <a:latin typeface="Arial" panose="020B0604020202020204" pitchFamily="34" charset="0"/>
                <a:cs typeface="Arial" panose="020B0604020202020204" pitchFamily="34" charset="0"/>
              </a:rPr>
              <a:t> XHTH , </a:t>
            </a:r>
            <a:r>
              <a:rPr lang="vi-VN" sz="2300" dirty="0" err="1">
                <a:latin typeface="Arial" panose="020B0604020202020204" pitchFamily="34" charset="0"/>
                <a:cs typeface="Arial" panose="020B0604020202020204" pitchFamily="34" charset="0"/>
              </a:rPr>
              <a:t>triệu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chứng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mạn</a:t>
            </a:r>
            <a:endParaRPr lang="vi-VN" sz="2300" dirty="0">
              <a:latin typeface="Arial" panose="020B0604020202020204" pitchFamily="34" charset="0"/>
              <a:cs typeface="Arial" panose="020B0604020202020204" pitchFamily="34" charset="0"/>
            </a:endParaRP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đoạn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cuối</a:t>
            </a:r>
            <a:r>
              <a:rPr lang="vi-VN" sz="2300" dirty="0">
                <a:latin typeface="Arial" panose="020B0604020202020204" pitchFamily="34" charset="0"/>
                <a:cs typeface="Arial" panose="020B0604020202020204" pitchFamily="34" charset="0"/>
              </a:rPr>
              <a:t> OMC: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tiên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mắt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xuất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a:t>
            </a:r>
            <a:r>
              <a:rPr lang="vi-VN" sz="2300" dirty="0">
                <a:latin typeface="Arial" panose="020B0604020202020204" pitchFamily="34" charset="0"/>
                <a:cs typeface="Arial" panose="020B0604020202020204" pitchFamily="34" charset="0"/>
              </a:rPr>
              <a:t>, không </a:t>
            </a:r>
            <a:r>
              <a:rPr lang="vi-VN" sz="2300" dirty="0" err="1">
                <a:latin typeface="Arial" panose="020B0604020202020204" pitchFamily="34" charset="0"/>
                <a:cs typeface="Arial" panose="020B0604020202020204" pitchFamily="34" charset="0"/>
              </a:rPr>
              <a:t>cảm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giác</a:t>
            </a:r>
            <a:r>
              <a:rPr lang="vi-VN" sz="2300" dirty="0">
                <a:latin typeface="Arial" panose="020B0604020202020204" pitchFamily="34" charset="0"/>
                <a:cs typeface="Arial" panose="020B0604020202020204" pitchFamily="34" charset="0"/>
              </a:rPr>
              <a:t> đau </a:t>
            </a:r>
            <a:r>
              <a:rPr lang="vi-VN" sz="2300" dirty="0" err="1">
                <a:latin typeface="Arial" panose="020B0604020202020204" pitchFamily="34" charset="0"/>
                <a:cs typeface="Arial" panose="020B0604020202020204" pitchFamily="34" charset="0"/>
              </a:rPr>
              <a:t>Tổn</a:t>
            </a:r>
            <a:r>
              <a:rPr lang="vi-VN" sz="2300" dirty="0">
                <a:latin typeface="Arial" panose="020B0604020202020204" pitchFamily="34" charset="0"/>
                <a:cs typeface="Arial" panose="020B0604020202020204" pitchFamily="34" charset="0"/>
              </a:rPr>
              <a:t> thương </a:t>
            </a:r>
            <a:r>
              <a:rPr lang="vi-VN" sz="2300" dirty="0" err="1">
                <a:latin typeface="Arial" panose="020B0604020202020204" pitchFamily="34" charset="0"/>
                <a:cs typeface="Arial" panose="020B0604020202020204" pitchFamily="34" charset="0"/>
              </a:rPr>
              <a:t>nhỏ</a:t>
            </a:r>
            <a:r>
              <a:rPr lang="vi-VN" sz="2300" dirty="0">
                <a:latin typeface="Arial" panose="020B0604020202020204" pitchFamily="34" charset="0"/>
                <a:cs typeface="Arial" panose="020B0604020202020204" pitchFamily="34" charset="0"/>
              </a:rPr>
              <a:t> Không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triệu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chứng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endParaRPr lang="vi-VN" sz="2300" dirty="0">
              <a:latin typeface="Arial" panose="020B0604020202020204" pitchFamily="34" charset="0"/>
              <a:cs typeface="Arial" panose="020B0604020202020204" pitchFamily="34" charset="0"/>
            </a:endParaRP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tá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tràng</a:t>
            </a:r>
            <a:r>
              <a:rPr lang="vi-VN" sz="2300" dirty="0">
                <a:latin typeface="Arial" panose="020B0604020202020204" pitchFamily="34" charset="0"/>
                <a:cs typeface="Arial" panose="020B0604020202020204" pitchFamily="34" charset="0"/>
              </a:rPr>
              <a:t>: gây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thì</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thường</a:t>
            </a: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lớn</a:t>
            </a:r>
            <a:r>
              <a:rPr lang="vi-VN" sz="2300" dirty="0">
                <a:latin typeface="Arial" panose="020B0604020202020204" pitchFamily="34" charset="0"/>
                <a:cs typeface="Arial" panose="020B0604020202020204" pitchFamily="34" charset="0"/>
              </a:rPr>
              <a:t>, khi </a:t>
            </a:r>
            <a:r>
              <a:rPr lang="vi-VN" sz="2300" dirty="0" err="1">
                <a:latin typeface="Arial" panose="020B0604020202020204" pitchFamily="34" charset="0"/>
                <a:cs typeface="Arial" panose="020B0604020202020204" pitchFamily="34" charset="0"/>
              </a:rPr>
              <a:t>đó</a:t>
            </a:r>
            <a:r>
              <a:rPr lang="vi-VN" sz="2300" dirty="0">
                <a:latin typeface="Arial" panose="020B0604020202020204" pitchFamily="34" charset="0"/>
                <a:cs typeface="Arial" panose="020B0604020202020204" pitchFamily="34" charset="0"/>
              </a:rPr>
              <a:t> BN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XHTH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mạn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a:t>
            </a:r>
            <a:r>
              <a:rPr lang="vi-VN" sz="2300" dirty="0">
                <a:latin typeface="Arial" panose="020B0604020202020204" pitchFamily="34" charset="0"/>
                <a:cs typeface="Arial" panose="020B0604020202020204" pitchFamily="34" charset="0"/>
              </a:rPr>
              <a:t> HC </a:t>
            </a:r>
            <a:r>
              <a:rPr lang="vi-VN" sz="2300" dirty="0" err="1">
                <a:latin typeface="Arial" panose="020B0604020202020204" pitchFamily="34" charset="0"/>
                <a:cs typeface="Arial" panose="020B0604020202020204" pitchFamily="34" charset="0"/>
              </a:rPr>
              <a:t>tắc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thoát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dày</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khám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sờ</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thấy</a:t>
            </a:r>
            <a:r>
              <a:rPr lang="vi-VN" sz="2300" dirty="0">
                <a:latin typeface="Arial" panose="020B0604020202020204" pitchFamily="34" charset="0"/>
                <a:cs typeface="Arial" panose="020B0604020202020204" pitchFamily="34" charset="0"/>
              </a:rPr>
              <a:t> u. </a:t>
            </a:r>
          </a:p>
          <a:p>
            <a:pPr marL="0" indent="0">
              <a:buNone/>
            </a:pPr>
            <a:endParaRPr lang="en-US" dirty="0"/>
          </a:p>
        </p:txBody>
      </p:sp>
    </p:spTree>
    <p:extLst>
      <p:ext uri="{BB962C8B-B14F-4D97-AF65-F5344CB8AC3E}">
        <p14:creationId xmlns:p14="http://schemas.microsoft.com/office/powerpoint/2010/main" val="336755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B81CD2-0354-E0DF-72E6-318863126026}"/>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20375A4C-90BA-3D6E-65DC-127122DCBB84}"/>
              </a:ext>
            </a:extLst>
          </p:cNvPr>
          <p:cNvSpPr>
            <a:spLocks noGrp="1"/>
          </p:cNvSpPr>
          <p:nvPr>
            <p:ph idx="1"/>
          </p:nvPr>
        </p:nvSpPr>
        <p:spPr>
          <a:xfrm>
            <a:off x="2589212" y="1561514"/>
            <a:ext cx="8915400" cy="4349708"/>
          </a:xfrm>
        </p:spPr>
        <p:txBody>
          <a:bodyPr/>
          <a:lstStyle/>
          <a:p>
            <a:pPr marL="0" indent="0">
              <a:buNone/>
            </a:pPr>
            <a:r>
              <a:rPr lang="en-US" sz="2800" b="1" dirty="0">
                <a:latin typeface="Arial" panose="020B0604020202020204" pitchFamily="34" charset="0"/>
                <a:cs typeface="Arial" panose="020B0604020202020204" pitchFamily="34" charset="0"/>
              </a:rPr>
              <a:t>2.CẬN LÂM SÀNG</a:t>
            </a:r>
          </a:p>
          <a:p>
            <a:pPr marL="0" indent="0">
              <a:buNone/>
            </a:pPr>
            <a:endParaRPr lang="en-US" dirty="0"/>
          </a:p>
        </p:txBody>
      </p:sp>
      <p:grpSp>
        <p:nvGrpSpPr>
          <p:cNvPr id="6" name="Nhóm 5">
            <a:extLst>
              <a:ext uri="{FF2B5EF4-FFF2-40B4-BE49-F238E27FC236}">
                <a16:creationId xmlns:a16="http://schemas.microsoft.com/office/drawing/2014/main" id="{C17656E0-BE18-89B1-5B4D-AD9518F41F9E}"/>
              </a:ext>
            </a:extLst>
          </p:cNvPr>
          <p:cNvGrpSpPr/>
          <p:nvPr/>
        </p:nvGrpSpPr>
        <p:grpSpPr>
          <a:xfrm>
            <a:off x="829995" y="2319776"/>
            <a:ext cx="6519168" cy="4349708"/>
            <a:chOff x="516321" y="2931367"/>
            <a:chExt cx="4241349" cy="3385542"/>
          </a:xfrm>
        </p:grpSpPr>
        <p:grpSp>
          <p:nvGrpSpPr>
            <p:cNvPr id="7" name="Nhóm 6">
              <a:extLst>
                <a:ext uri="{FF2B5EF4-FFF2-40B4-BE49-F238E27FC236}">
                  <a16:creationId xmlns:a16="http://schemas.microsoft.com/office/drawing/2014/main" id="{56A38957-353C-27A7-90F5-98E8CCFEB713}"/>
                </a:ext>
              </a:extLst>
            </p:cNvPr>
            <p:cNvGrpSpPr/>
            <p:nvPr/>
          </p:nvGrpSpPr>
          <p:grpSpPr>
            <a:xfrm>
              <a:off x="516321" y="2931367"/>
              <a:ext cx="4241349" cy="3385542"/>
              <a:chOff x="756775" y="2561502"/>
              <a:chExt cx="4241349" cy="3385542"/>
            </a:xfrm>
          </p:grpSpPr>
          <p:sp>
            <p:nvSpPr>
              <p:cNvPr id="9" name="TextBox 34">
                <a:extLst>
                  <a:ext uri="{FF2B5EF4-FFF2-40B4-BE49-F238E27FC236}">
                    <a16:creationId xmlns:a16="http://schemas.microsoft.com/office/drawing/2014/main" id="{DB4E8EA8-9487-A73E-3AC1-206DD4BD1053}"/>
                  </a:ext>
                </a:extLst>
              </p:cNvPr>
              <p:cNvSpPr txBox="1"/>
              <p:nvPr/>
            </p:nvSpPr>
            <p:spPr>
              <a:xfrm>
                <a:off x="756775" y="2579239"/>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0" name="TextBox 33">
                <a:extLst>
                  <a:ext uri="{FF2B5EF4-FFF2-40B4-BE49-F238E27FC236}">
                    <a16:creationId xmlns:a16="http://schemas.microsoft.com/office/drawing/2014/main" id="{FE174A46-8F3A-65F5-DF7A-AEE6AFD5AB33}"/>
                  </a:ext>
                </a:extLst>
              </p:cNvPr>
              <p:cNvSpPr txBox="1"/>
              <p:nvPr/>
            </p:nvSpPr>
            <p:spPr>
              <a:xfrm>
                <a:off x="882525" y="2704989"/>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1" name="Rectangle 39">
                <a:extLst>
                  <a:ext uri="{FF2B5EF4-FFF2-40B4-BE49-F238E27FC236}">
                    <a16:creationId xmlns:a16="http://schemas.microsoft.com/office/drawing/2014/main" id="{6E0632D2-9846-8BD1-E28D-0409A8AD433F}"/>
                  </a:ext>
                </a:extLst>
              </p:cNvPr>
              <p:cNvSpPr/>
              <p:nvPr/>
            </p:nvSpPr>
            <p:spPr>
              <a:xfrm>
                <a:off x="1841812" y="2561502"/>
                <a:ext cx="3156312" cy="3385542"/>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Hình</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ảnh</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Siêu âm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bụng</a:t>
                </a:r>
                <a:endPar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bụng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có</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cản</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quang</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tụy</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ngược</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dòng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qua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nội</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soi (ERCP)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cộng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hưởng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từ</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tụy</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(MRCP)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đường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xuyên gan qua da (PTC)</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Siêu âm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nội</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soi (EUS)</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PET/CT</a:t>
                </a:r>
              </a:p>
            </p:txBody>
          </p:sp>
        </p:grpSp>
        <p:pic>
          <p:nvPicPr>
            <p:cNvPr id="8" name="Đồ họa 7" descr="Lights On outline">
              <a:extLst>
                <a:ext uri="{FF2B5EF4-FFF2-40B4-BE49-F238E27FC236}">
                  <a16:creationId xmlns:a16="http://schemas.microsoft.com/office/drawing/2014/main" id="{8605E064-E782-2666-4ADA-F17F2DA532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870" y="3133653"/>
              <a:ext cx="457200" cy="457200"/>
            </a:xfrm>
            <a:prstGeom prst="rect">
              <a:avLst/>
            </a:prstGeom>
          </p:spPr>
        </p:pic>
      </p:grpSp>
      <p:grpSp>
        <p:nvGrpSpPr>
          <p:cNvPr id="12" name="Nhóm 11">
            <a:extLst>
              <a:ext uri="{FF2B5EF4-FFF2-40B4-BE49-F238E27FC236}">
                <a16:creationId xmlns:a16="http://schemas.microsoft.com/office/drawing/2014/main" id="{CCB457A2-5A2E-1249-8D5C-2D533EA98C0D}"/>
              </a:ext>
            </a:extLst>
          </p:cNvPr>
          <p:cNvGrpSpPr/>
          <p:nvPr/>
        </p:nvGrpSpPr>
        <p:grpSpPr>
          <a:xfrm>
            <a:off x="6639667" y="1271947"/>
            <a:ext cx="5347514" cy="3275367"/>
            <a:chOff x="4885738" y="1404938"/>
            <a:chExt cx="5074252" cy="2769989"/>
          </a:xfrm>
        </p:grpSpPr>
        <p:grpSp>
          <p:nvGrpSpPr>
            <p:cNvPr id="13" name="Nhóm 12">
              <a:extLst>
                <a:ext uri="{FF2B5EF4-FFF2-40B4-BE49-F238E27FC236}">
                  <a16:creationId xmlns:a16="http://schemas.microsoft.com/office/drawing/2014/main" id="{70AC9AD0-9E59-2D85-46B6-F30EAE6FED18}"/>
                </a:ext>
              </a:extLst>
            </p:cNvPr>
            <p:cNvGrpSpPr/>
            <p:nvPr/>
          </p:nvGrpSpPr>
          <p:grpSpPr>
            <a:xfrm>
              <a:off x="4885738" y="1404938"/>
              <a:ext cx="5074252" cy="2769989"/>
              <a:chOff x="798182" y="4416446"/>
              <a:chExt cx="5074252" cy="2769989"/>
            </a:xfrm>
          </p:grpSpPr>
          <p:sp>
            <p:nvSpPr>
              <p:cNvPr id="15" name="TextBox 37">
                <a:extLst>
                  <a:ext uri="{FF2B5EF4-FFF2-40B4-BE49-F238E27FC236}">
                    <a16:creationId xmlns:a16="http://schemas.microsoft.com/office/drawing/2014/main" id="{BA9A8B47-F965-E177-8B08-497AB45516D4}"/>
                  </a:ext>
                </a:extLst>
              </p:cNvPr>
              <p:cNvSpPr txBox="1"/>
              <p:nvPr/>
            </p:nvSpPr>
            <p:spPr>
              <a:xfrm>
                <a:off x="798182" y="4447662"/>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6" name="TextBox 38">
                <a:extLst>
                  <a:ext uri="{FF2B5EF4-FFF2-40B4-BE49-F238E27FC236}">
                    <a16:creationId xmlns:a16="http://schemas.microsoft.com/office/drawing/2014/main" id="{D24EC2D9-5DFE-C707-453A-683F4CD17697}"/>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7" name="Rectangle 40">
                <a:extLst>
                  <a:ext uri="{FF2B5EF4-FFF2-40B4-BE49-F238E27FC236}">
                    <a16:creationId xmlns:a16="http://schemas.microsoft.com/office/drawing/2014/main" id="{B11728CA-391A-178E-ABBB-8A8BF62640F1}"/>
                  </a:ext>
                </a:extLst>
              </p:cNvPr>
              <p:cNvSpPr/>
              <p:nvPr/>
            </p:nvSpPr>
            <p:spPr>
              <a:xfrm>
                <a:off x="1841811" y="4416446"/>
                <a:ext cx="4030623" cy="2769989"/>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XN máu và sinh hóa:</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Billirubin TP/TT, ALP, AST, ALT</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Chức năng đông máu</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Đánh giá dinh dưỡng: albumin máu,pre-albumin máu, ion đồ, công thức máu</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Viêm đường mật: Bạch cầu, CRP.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Amylase, lipase máu (nếu có đau thượng vị). </a:t>
                </a:r>
              </a:p>
            </p:txBody>
          </p:sp>
        </p:grpSp>
        <p:pic>
          <p:nvPicPr>
            <p:cNvPr id="14" name="Đồ họa 13" descr="Water outline">
              <a:extLst>
                <a:ext uri="{FF2B5EF4-FFF2-40B4-BE49-F238E27FC236}">
                  <a16:creationId xmlns:a16="http://schemas.microsoft.com/office/drawing/2014/main" id="{451ED155-0EBC-66A8-C3A8-C72E3AD29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4370" y="1621188"/>
              <a:ext cx="574800" cy="456232"/>
            </a:xfrm>
            <a:prstGeom prst="rect">
              <a:avLst/>
            </a:prstGeom>
          </p:spPr>
        </p:pic>
      </p:grpSp>
      <p:grpSp>
        <p:nvGrpSpPr>
          <p:cNvPr id="18" name="Nhóm 17">
            <a:extLst>
              <a:ext uri="{FF2B5EF4-FFF2-40B4-BE49-F238E27FC236}">
                <a16:creationId xmlns:a16="http://schemas.microsoft.com/office/drawing/2014/main" id="{4AB39573-C842-6CEE-4F75-005F3417CDEE}"/>
              </a:ext>
            </a:extLst>
          </p:cNvPr>
          <p:cNvGrpSpPr/>
          <p:nvPr/>
        </p:nvGrpSpPr>
        <p:grpSpPr>
          <a:xfrm>
            <a:off x="6639667" y="4962090"/>
            <a:ext cx="5347514" cy="1201788"/>
            <a:chOff x="5590413" y="4597866"/>
            <a:chExt cx="5000229" cy="829178"/>
          </a:xfrm>
        </p:grpSpPr>
        <p:grpSp>
          <p:nvGrpSpPr>
            <p:cNvPr id="19" name="Nhóm 18">
              <a:extLst>
                <a:ext uri="{FF2B5EF4-FFF2-40B4-BE49-F238E27FC236}">
                  <a16:creationId xmlns:a16="http://schemas.microsoft.com/office/drawing/2014/main" id="{C31C87E8-A637-F17F-472F-22E16802B71D}"/>
                </a:ext>
              </a:extLst>
            </p:cNvPr>
            <p:cNvGrpSpPr/>
            <p:nvPr/>
          </p:nvGrpSpPr>
          <p:grpSpPr>
            <a:xfrm>
              <a:off x="5590413" y="4597866"/>
              <a:ext cx="5000229" cy="829178"/>
              <a:chOff x="798182" y="4447662"/>
              <a:chExt cx="5000229" cy="829178"/>
            </a:xfrm>
          </p:grpSpPr>
          <p:sp>
            <p:nvSpPr>
              <p:cNvPr id="21" name="TextBox 37">
                <a:extLst>
                  <a:ext uri="{FF2B5EF4-FFF2-40B4-BE49-F238E27FC236}">
                    <a16:creationId xmlns:a16="http://schemas.microsoft.com/office/drawing/2014/main" id="{470C1B73-819B-DA86-AFCB-774497E24DC3}"/>
                  </a:ext>
                </a:extLst>
              </p:cNvPr>
              <p:cNvSpPr txBox="1"/>
              <p:nvPr/>
            </p:nvSpPr>
            <p:spPr>
              <a:xfrm>
                <a:off x="798182" y="4447662"/>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22" name="TextBox 38">
                <a:extLst>
                  <a:ext uri="{FF2B5EF4-FFF2-40B4-BE49-F238E27FC236}">
                    <a16:creationId xmlns:a16="http://schemas.microsoft.com/office/drawing/2014/main" id="{1C06FD62-502F-A74B-2D50-90A645B112F9}"/>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23" name="Rectangle 40">
                <a:extLst>
                  <a:ext uri="{FF2B5EF4-FFF2-40B4-BE49-F238E27FC236}">
                    <a16:creationId xmlns:a16="http://schemas.microsoft.com/office/drawing/2014/main" id="{AFA199B2-ABF5-75F6-ACC0-CCFFA378FC5C}"/>
                  </a:ext>
                </a:extLst>
              </p:cNvPr>
              <p:cNvSpPr/>
              <p:nvPr/>
            </p:nvSpPr>
            <p:spPr>
              <a:xfrm>
                <a:off x="1767788" y="4661287"/>
                <a:ext cx="4030623" cy="615553"/>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nb-NO"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Marker ung thư</a:t>
                </a:r>
                <a:r>
                  <a:rPr kumimoji="0" lang="nb-NO"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CA19-9, CEA</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Đồ họa 19" descr="Bubbles outline">
              <a:extLst>
                <a:ext uri="{FF2B5EF4-FFF2-40B4-BE49-F238E27FC236}">
                  <a16:creationId xmlns:a16="http://schemas.microsoft.com/office/drawing/2014/main" id="{BA8C048E-6BE2-6CE1-5D1F-34B5BE4336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2575" y="4775452"/>
              <a:ext cx="501974" cy="501974"/>
            </a:xfrm>
            <a:prstGeom prst="rect">
              <a:avLst/>
            </a:prstGeom>
          </p:spPr>
        </p:pic>
      </p:grpSp>
    </p:spTree>
    <p:extLst>
      <p:ext uri="{BB962C8B-B14F-4D97-AF65-F5344CB8AC3E}">
        <p14:creationId xmlns:p14="http://schemas.microsoft.com/office/powerpoint/2010/main" val="286516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C2BA9BA-2143-67AD-75E5-00CFED7F8A4C}"/>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FD28674D-9F0C-8BBD-78A3-3C88CFC6BC0C}"/>
              </a:ext>
            </a:extLst>
          </p:cNvPr>
          <p:cNvSpPr>
            <a:spLocks noGrp="1"/>
          </p:cNvSpPr>
          <p:nvPr>
            <p:ph idx="1"/>
          </p:nvPr>
        </p:nvSpPr>
        <p:spPr>
          <a:xfrm>
            <a:off x="2589212" y="1561514"/>
            <a:ext cx="8915400" cy="4349708"/>
          </a:xfrm>
        </p:spPr>
        <p:txBody>
          <a:bodyPr/>
          <a:lstStyle/>
          <a:p>
            <a:pPr marL="0" indent="0">
              <a:buNone/>
            </a:pPr>
            <a:r>
              <a:rPr lang="vi-VN" sz="2800" b="1" dirty="0">
                <a:latin typeface="Arial" panose="020B0604020202020204" pitchFamily="34" charset="0"/>
                <a:cs typeface="Arial" panose="020B0604020202020204" pitchFamily="34" charset="0"/>
              </a:rPr>
              <a:t>2.CẬN LÂM SÀNG : MAKER CA19-9</a:t>
            </a:r>
          </a:p>
          <a:p>
            <a:pPr algn="just"/>
            <a:r>
              <a:rPr lang="vi-VN" sz="2400" dirty="0">
                <a:latin typeface="Arial" panose="020B0604020202020204" pitchFamily="34" charset="0"/>
                <a:cs typeface="Arial" panose="020B0604020202020204" pitchFamily="34" charset="0"/>
              </a:rPr>
              <a:t>Tăng trong 75%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ung thư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hiệu</a:t>
            </a:r>
            <a:r>
              <a:rPr lang="vi-VN" sz="2400" dirty="0">
                <a:latin typeface="Arial" panose="020B0604020202020204" pitchFamily="34" charset="0"/>
                <a:cs typeface="Arial" panose="020B0604020202020204" pitchFamily="34" charset="0"/>
              </a:rPr>
              <a:t> cao hơn CEA </a:t>
            </a:r>
          </a:p>
          <a:p>
            <a:pPr algn="just"/>
            <a:r>
              <a:rPr lang="vi-VN" sz="2400" dirty="0">
                <a:latin typeface="Arial" panose="020B0604020202020204" pitchFamily="34" charset="0"/>
                <a:cs typeface="Arial" panose="020B0604020202020204" pitchFamily="34" charset="0"/>
              </a:rPr>
              <a:t>CA 19–9 # 37 IU/L: Se 81%, </a:t>
            </a:r>
            <a:r>
              <a:rPr lang="vi-VN" sz="2400" dirty="0" err="1">
                <a:latin typeface="Arial" panose="020B0604020202020204" pitchFamily="34" charset="0"/>
                <a:cs typeface="Arial" panose="020B0604020202020204" pitchFamily="34" charset="0"/>
              </a:rPr>
              <a:t>Sp</a:t>
            </a:r>
            <a:r>
              <a:rPr lang="vi-VN" sz="2400" dirty="0">
                <a:latin typeface="Arial" panose="020B0604020202020204" pitchFamily="34" charset="0"/>
                <a:cs typeface="Arial" panose="020B0604020202020204" pitchFamily="34" charset="0"/>
              </a:rPr>
              <a:t> 90%, PPV 72% </a:t>
            </a:r>
          </a:p>
          <a:p>
            <a:pPr algn="just"/>
            <a:r>
              <a:rPr lang="vi-VN" sz="2400" dirty="0">
                <a:latin typeface="Arial" panose="020B0604020202020204" pitchFamily="34" charset="0"/>
                <a:cs typeface="Arial" panose="020B0604020202020204" pitchFamily="34" charset="0"/>
              </a:rPr>
              <a:t>CA 19–9 &gt; 100</a:t>
            </a:r>
            <a:r>
              <a:rPr lang="en-US" sz="2400" dirty="0">
                <a:latin typeface="Arial" panose="020B0604020202020204" pitchFamily="34" charset="0"/>
                <a:cs typeface="Arial" panose="020B0604020202020204" pitchFamily="34" charset="0"/>
              </a:rPr>
              <a:t>IU/L </a:t>
            </a:r>
            <a:r>
              <a:rPr lang="vi-VN" sz="2400" dirty="0">
                <a:latin typeface="Arial" panose="020B0604020202020204" pitchFamily="34" charset="0"/>
                <a:cs typeface="Arial" panose="020B0604020202020204" pitchFamily="34" charset="0"/>
              </a:rPr>
              <a:t>: Se 68%, </a:t>
            </a:r>
            <a:r>
              <a:rPr lang="vi-VN" sz="2400" dirty="0" err="1">
                <a:latin typeface="Arial" panose="020B0604020202020204" pitchFamily="34" charset="0"/>
                <a:cs typeface="Arial" panose="020B0604020202020204" pitchFamily="34" charset="0"/>
              </a:rPr>
              <a:t>Sp</a:t>
            </a:r>
            <a:r>
              <a:rPr lang="vi-VN" sz="2400" dirty="0">
                <a:latin typeface="Arial" panose="020B0604020202020204" pitchFamily="34" charset="0"/>
                <a:cs typeface="Arial" panose="020B0604020202020204" pitchFamily="34" charset="0"/>
              </a:rPr>
              <a:t> 98%, PPV 97%, NPV 89%</a:t>
            </a:r>
          </a:p>
          <a:p>
            <a:pPr algn="just"/>
            <a:r>
              <a:rPr lang="vi-VN" sz="2400" dirty="0">
                <a:latin typeface="Arial" panose="020B0604020202020204" pitchFamily="34" charset="0"/>
                <a:cs typeface="Arial" panose="020B0604020202020204" pitchFamily="34" charset="0"/>
              </a:rPr>
              <a:t>Tuy nhiên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thấp</a:t>
            </a:r>
            <a:r>
              <a:rPr lang="vi-VN" sz="2400" dirty="0">
                <a:latin typeface="Arial" panose="020B0604020202020204" pitchFamily="34" charset="0"/>
                <a:cs typeface="Arial" panose="020B0604020202020204" pitchFamily="34" charset="0"/>
              </a:rPr>
              <a:t> khi u </a:t>
            </a:r>
            <a:r>
              <a:rPr lang="vi-VN" sz="2400" dirty="0" err="1">
                <a:latin typeface="Arial" panose="020B0604020202020204" pitchFamily="34" charset="0"/>
                <a:cs typeface="Arial" panose="020B0604020202020204" pitchFamily="34" charset="0"/>
              </a:rPr>
              <a:t>nhỏ</a:t>
            </a:r>
            <a:r>
              <a:rPr lang="vi-VN" sz="2400" dirty="0">
                <a:latin typeface="Arial" panose="020B0604020202020204" pitchFamily="34" charset="0"/>
                <a:cs typeface="Arial" panose="020B0604020202020204" pitchFamily="34" charset="0"/>
              </a:rPr>
              <a:t>, giai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sớm</a:t>
            </a:r>
            <a:r>
              <a:rPr lang="vi-V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indent="0" algn="just">
              <a:buNone/>
            </a:pP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=&gt; Không </a:t>
            </a:r>
            <a:r>
              <a:rPr lang="vi-VN" sz="2400" dirty="0" err="1">
                <a:latin typeface="Arial" panose="020B0604020202020204" pitchFamily="34" charset="0"/>
                <a:cs typeface="Arial" panose="020B0604020202020204" pitchFamily="34" charset="0"/>
              </a:rPr>
              <a:t>dùng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để</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tầm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soát</a:t>
            </a:r>
            <a:endParaRPr lang="vi-VN" sz="2400" dirty="0">
              <a:latin typeface="Arial" panose="020B0604020202020204" pitchFamily="34" charset="0"/>
              <a:cs typeface="Arial" panose="020B0604020202020204" pitchFamily="34" charset="0"/>
            </a:endParaRPr>
          </a:p>
          <a:p>
            <a:pPr algn="just"/>
            <a:r>
              <a:rPr lang="vi-VN" sz="2400" dirty="0">
                <a:latin typeface="Arial" panose="020B0604020202020204" pitchFamily="34" charset="0"/>
                <a:cs typeface="Arial" panose="020B0604020202020204" pitchFamily="34" charset="0"/>
              </a:rPr>
              <a:t>Vai </a:t>
            </a:r>
            <a:r>
              <a:rPr lang="vi-VN" sz="2400" dirty="0" err="1">
                <a:latin typeface="Arial" panose="020B0604020202020204" pitchFamily="34" charset="0"/>
                <a:cs typeface="Arial" panose="020B0604020202020204" pitchFamily="34" charset="0"/>
              </a:rPr>
              <a:t>trò</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chính</a:t>
            </a:r>
            <a:r>
              <a:rPr lang="vi-VN" sz="2400" dirty="0">
                <a:latin typeface="Arial" panose="020B0604020202020204" pitchFamily="34" charset="0"/>
                <a:cs typeface="Arial" panose="020B0604020202020204" pitchFamily="34" charset="0"/>
              </a:rPr>
              <a:t>: theo </a:t>
            </a:r>
            <a:r>
              <a:rPr lang="vi-VN" sz="2400" dirty="0" err="1">
                <a:latin typeface="Arial" panose="020B0604020202020204" pitchFamily="34" charset="0"/>
                <a:cs typeface="Arial" panose="020B0604020202020204" pitchFamily="34" charset="0"/>
              </a:rPr>
              <a:t>dõi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tiên </a:t>
            </a:r>
            <a:r>
              <a:rPr lang="vi-VN" sz="2400" dirty="0" err="1">
                <a:latin typeface="Arial" panose="020B0604020202020204" pitchFamily="34" charset="0"/>
                <a:cs typeface="Arial" panose="020B0604020202020204" pitchFamily="34" charset="0"/>
              </a:rPr>
              <a:t>lượng</a:t>
            </a:r>
            <a:endParaRPr lang="vi-VN" sz="2400" dirty="0">
              <a:latin typeface="Arial" panose="020B0604020202020204" pitchFamily="34" charset="0"/>
              <a:cs typeface="Arial" panose="020B0604020202020204" pitchFamily="34" charset="0"/>
            </a:endParaRPr>
          </a:p>
          <a:p>
            <a:endParaRPr lang="en-US" dirty="0"/>
          </a:p>
        </p:txBody>
      </p:sp>
      <p:sp>
        <p:nvSpPr>
          <p:cNvPr id="4" name="TextBox 1">
            <a:extLst>
              <a:ext uri="{FF2B5EF4-FFF2-40B4-BE49-F238E27FC236}">
                <a16:creationId xmlns:a16="http://schemas.microsoft.com/office/drawing/2014/main" id="{EB1AF182-B396-832E-2B7B-1BD50F27B68B}"/>
              </a:ext>
            </a:extLst>
          </p:cNvPr>
          <p:cNvSpPr txBox="1"/>
          <p:nvPr/>
        </p:nvSpPr>
        <p:spPr>
          <a:xfrm>
            <a:off x="4276578" y="6358597"/>
            <a:ext cx="7915421"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70755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645BB4A-AEED-FF20-5DD6-12AF13EE8F97}"/>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FB77164C-A813-17D1-95A4-B733E7E8FDF9}"/>
              </a:ext>
            </a:extLst>
          </p:cNvPr>
          <p:cNvSpPr>
            <a:spLocks noGrp="1"/>
          </p:cNvSpPr>
          <p:nvPr>
            <p:ph idx="1"/>
          </p:nvPr>
        </p:nvSpPr>
        <p:spPr>
          <a:xfrm>
            <a:off x="2589212" y="1645920"/>
            <a:ext cx="8915400" cy="4867422"/>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2.CẬN LÂM SÀNG : SINH HÓA</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*Khi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có</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tình</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trạng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da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lang="en-US" sz="2400" dirty="0">
                <a:solidFill>
                  <a:prstClr val="black"/>
                </a:solidFill>
                <a:latin typeface="Arial" panose="020B0604020202020204" pitchFamily="34" charset="0"/>
                <a:cs typeface="Arial" panose="020B0604020202020204" pitchFamily="34" charset="0"/>
              </a:rPr>
              <a:t> </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Arial" panose="020B0604020202020204" pitchFamily="34" charset="0"/>
                <a:cs typeface="Arial" panose="020B0604020202020204" pitchFamily="34" charset="0"/>
              </a:rPr>
              <a:t>  -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Bilirubin</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TP tăng ưu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thế</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ALP tăng</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AST, ALT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ăng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nhẹ</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trung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bình</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Trở</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về</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gần</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bình</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thường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sau khi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giải</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quyết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hiệu</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quả</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lâu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ngày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Kém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hấp</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vitamin K =&gt; PT, INR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kéo</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dài</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Suy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dinh</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dưỡng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Giảm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abulmin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albumin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quanh</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vater</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xâm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lấn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vào</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tá</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tràng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gây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chảy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CTM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biểu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hiện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thiếu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sắc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bào</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indent="0">
              <a:buNone/>
            </a:pPr>
            <a:endParaRPr lang="en-US" dirty="0"/>
          </a:p>
        </p:txBody>
      </p:sp>
      <p:sp>
        <p:nvSpPr>
          <p:cNvPr id="4" name="TextBox 1">
            <a:extLst>
              <a:ext uri="{FF2B5EF4-FFF2-40B4-BE49-F238E27FC236}">
                <a16:creationId xmlns:a16="http://schemas.microsoft.com/office/drawing/2014/main" id="{DDC37203-D653-A940-6818-DAA8D24CAF79}"/>
              </a:ext>
            </a:extLst>
          </p:cNvPr>
          <p:cNvSpPr txBox="1"/>
          <p:nvPr/>
        </p:nvSpPr>
        <p:spPr>
          <a:xfrm>
            <a:off x="4262510" y="6513342"/>
            <a:ext cx="7929489"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000000"/>
                </a:solidFill>
                <a:effectLst/>
                <a:uLnTx/>
                <a:uFillTx/>
              </a:rPr>
              <a:t>Phan Minh </a:t>
            </a:r>
            <a:r>
              <a:rPr kumimoji="0" lang="vi-VN" sz="1200" b="0" i="1" u="none" strike="noStrike" kern="0" cap="none" spc="0" normalizeH="0" baseline="0" noProof="0" dirty="0" err="1">
                <a:ln>
                  <a:noFill/>
                </a:ln>
                <a:solidFill>
                  <a:srgbClr val="000000"/>
                </a:solidFill>
                <a:effectLst/>
                <a:uLnTx/>
                <a:uFillTx/>
              </a:rPr>
              <a:t>Trí</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Đỗ</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Đình</a:t>
            </a:r>
            <a:r>
              <a:rPr kumimoji="0" lang="vi-VN" sz="1200" b="0" i="1" u="none" strike="noStrike" kern="0" cap="none" spc="0" normalizeH="0" baseline="0" noProof="0" dirty="0">
                <a:ln>
                  <a:noFill/>
                </a:ln>
                <a:solidFill>
                  <a:srgbClr val="000000"/>
                </a:solidFill>
                <a:effectLst/>
                <a:uLnTx/>
                <a:uFillTx/>
              </a:rPr>
              <a:t> Công, (2021), </a:t>
            </a:r>
            <a:r>
              <a:rPr kumimoji="0" lang="vi-VN" sz="1200" b="0" i="1" u="none" strike="noStrike" kern="0" cap="none" spc="0" normalizeH="0" baseline="0" noProof="0" dirty="0" err="1">
                <a:ln>
                  <a:noFill/>
                </a:ln>
                <a:solidFill>
                  <a:srgbClr val="000000"/>
                </a:solidFill>
                <a:effectLst/>
                <a:uLnTx/>
                <a:uFillTx/>
              </a:rPr>
              <a:t>Bệnh</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học</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ngoại</a:t>
            </a:r>
            <a:r>
              <a:rPr kumimoji="0" lang="vi-VN" sz="1200" b="0" i="1" u="none" strike="noStrike" kern="0" cap="none" spc="0" normalizeH="0" baseline="0" noProof="0" dirty="0">
                <a:ln>
                  <a:noFill/>
                </a:ln>
                <a:solidFill>
                  <a:srgbClr val="000000"/>
                </a:solidFill>
                <a:effectLst/>
                <a:uLnTx/>
                <a:uFillTx/>
              </a:rPr>
              <a:t> khoa tiêu </a:t>
            </a:r>
            <a:r>
              <a:rPr kumimoji="0" lang="vi-VN" sz="1200" b="0" i="1" u="none" strike="noStrike" kern="0" cap="none" spc="0" normalizeH="0" baseline="0" noProof="0" dirty="0" err="1">
                <a:ln>
                  <a:noFill/>
                </a:ln>
                <a:solidFill>
                  <a:srgbClr val="000000"/>
                </a:solidFill>
                <a:effectLst/>
                <a:uLnTx/>
                <a:uFillTx/>
              </a:rPr>
              <a:t>hoá</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Trường</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Đại</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học</a:t>
            </a:r>
            <a:r>
              <a:rPr kumimoji="0" lang="vi-VN" sz="1200" b="0" i="1" u="none" strike="noStrike" kern="0" cap="none" spc="0" normalizeH="0" baseline="0" noProof="0" dirty="0">
                <a:ln>
                  <a:noFill/>
                </a:ln>
                <a:solidFill>
                  <a:srgbClr val="000000"/>
                </a:solidFill>
                <a:effectLst/>
                <a:uLnTx/>
                <a:uFillTx/>
              </a:rPr>
              <a:t> Y </a:t>
            </a:r>
            <a:r>
              <a:rPr kumimoji="0" lang="vi-VN" sz="1200" b="0" i="1" u="none" strike="noStrike" kern="0" cap="none" spc="0" normalizeH="0" baseline="0" noProof="0" dirty="0" err="1">
                <a:ln>
                  <a:noFill/>
                </a:ln>
                <a:solidFill>
                  <a:srgbClr val="000000"/>
                </a:solidFill>
                <a:effectLst/>
                <a:uLnTx/>
                <a:uFillTx/>
              </a:rPr>
              <a:t>dược</a:t>
            </a:r>
            <a:r>
              <a:rPr kumimoji="0" lang="vi-VN" sz="1200" b="0" i="1" u="none" strike="noStrike" kern="0" cap="none" spc="0" normalizeH="0" baseline="0" noProof="0" dirty="0">
                <a:ln>
                  <a:noFill/>
                </a:ln>
                <a:solidFill>
                  <a:srgbClr val="000000"/>
                </a:solidFill>
                <a:effectLst/>
                <a:uLnTx/>
                <a:uFillTx/>
              </a:rPr>
              <a:t> TPHCM, </a:t>
            </a:r>
            <a:r>
              <a:rPr kumimoji="0" lang="vi-VN" sz="1200" b="0" i="1" u="none" strike="noStrike" kern="0" cap="none" spc="0" normalizeH="0" baseline="0" noProof="0" dirty="0" err="1">
                <a:ln>
                  <a:noFill/>
                </a:ln>
                <a:solidFill>
                  <a:srgbClr val="000000"/>
                </a:solidFill>
                <a:effectLst/>
                <a:uLnTx/>
                <a:uFillTx/>
              </a:rPr>
              <a:t>tr</a:t>
            </a:r>
            <a:r>
              <a:rPr kumimoji="0" lang="vi-VN" sz="1200" b="0" i="1" u="none" strike="noStrike" kern="0" cap="none" spc="0" normalizeH="0" baseline="0" noProof="0" dirty="0">
                <a:ln>
                  <a:noFill/>
                </a:ln>
                <a:solidFill>
                  <a:srgbClr val="000000"/>
                </a:solidFill>
                <a:effectLst/>
                <a:uLnTx/>
                <a:uFillTx/>
              </a:rPr>
              <a:t>. 321-330</a:t>
            </a:r>
            <a:endParaRPr kumimoji="0" lang="en-US" sz="1200" b="0" i="1" u="none" strike="noStrike" kern="0" cap="none" spc="0" normalizeH="0" baseline="0" noProof="0" dirty="0">
              <a:ln>
                <a:noFill/>
              </a:ln>
              <a:solidFill>
                <a:srgbClr val="000000"/>
              </a:solidFill>
              <a:effectLst/>
              <a:uLnTx/>
              <a:uFillTx/>
              <a:latin typeface="Gill Sans MT" panose="020B0502020104020203"/>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vi-VN" sz="1200" b="0" i="1"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80714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50C47E-C4B3-D9A1-9CC9-3FB2A2A2282B}"/>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06A43D7F-95A8-8BEE-E6A2-E6D4459CCD48}"/>
              </a:ext>
            </a:extLst>
          </p:cNvPr>
          <p:cNvSpPr>
            <a:spLocks noGrp="1"/>
          </p:cNvSpPr>
          <p:nvPr>
            <p:ph idx="1"/>
          </p:nvPr>
        </p:nvSpPr>
        <p:spPr>
          <a:xfrm>
            <a:off x="2589213" y="1561514"/>
            <a:ext cx="6460974" cy="5001518"/>
          </a:xfrm>
        </p:spPr>
        <p:txBody>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lgn="ctr">
              <a:buNone/>
            </a:pPr>
            <a:r>
              <a:rPr lang="vi-VN" sz="2600" dirty="0">
                <a:latin typeface="Arial" panose="020B0604020202020204" pitchFamily="34" charset="0"/>
                <a:cs typeface="Arial" panose="020B0604020202020204" pitchFamily="34" charset="0"/>
              </a:rPr>
              <a:t>SIÊU ÂM BỤNG</a:t>
            </a:r>
          </a:p>
          <a:p>
            <a:pPr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khoảng</a:t>
            </a:r>
            <a:r>
              <a:rPr lang="vi-VN" sz="1900" dirty="0">
                <a:latin typeface="Arial" panose="020B0604020202020204" pitchFamily="34" charset="0"/>
                <a:cs typeface="Arial" panose="020B0604020202020204" pitchFamily="34" charset="0"/>
              </a:rPr>
              <a:t> 25% trong </a:t>
            </a:r>
            <a:r>
              <a:rPr lang="vi-VN" sz="1900" dirty="0" err="1">
                <a:latin typeface="Arial" panose="020B0604020202020204" pitchFamily="34" charset="0"/>
                <a:cs typeface="Arial" panose="020B0604020202020204" pitchFamily="34" charset="0"/>
              </a:rPr>
              <a:t>phát</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hiện</a:t>
            </a:r>
            <a:r>
              <a:rPr lang="vi-VN" sz="1900" dirty="0">
                <a:latin typeface="Arial" panose="020B0604020202020204" pitchFamily="34" charset="0"/>
                <a:cs typeface="Arial" panose="020B0604020202020204" pitchFamily="34" charset="0"/>
              </a:rPr>
              <a:t> U quanh </a:t>
            </a:r>
            <a:r>
              <a:rPr lang="vi-VN" sz="1900" dirty="0" err="1">
                <a:latin typeface="Arial" panose="020B0604020202020204" pitchFamily="34" charset="0"/>
                <a:cs typeface="Arial" panose="020B0604020202020204" pitchFamily="34" charset="0"/>
              </a:rPr>
              <a:t>bóng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Vater</a:t>
            </a:r>
            <a:endParaRPr lang="vi-VN" sz="1900" dirty="0">
              <a:latin typeface="Arial" panose="020B0604020202020204" pitchFamily="34" charset="0"/>
              <a:cs typeface="Arial" panose="020B0604020202020204" pitchFamily="34" charset="0"/>
            </a:endParaRPr>
          </a:p>
          <a:p>
            <a:pPr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cao hơn </a:t>
            </a:r>
            <a:r>
              <a:rPr lang="vi-VN" sz="1900" dirty="0" err="1">
                <a:latin typeface="Arial" panose="020B0604020202020204" pitchFamily="34" charset="0"/>
                <a:cs typeface="Arial" panose="020B0604020202020204" pitchFamily="34" charset="0"/>
              </a:rPr>
              <a:t>với</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các</a:t>
            </a:r>
            <a:r>
              <a:rPr lang="vi-VN" sz="1900" dirty="0">
                <a:latin typeface="Arial" panose="020B0604020202020204" pitchFamily="34" charset="0"/>
                <a:cs typeface="Arial" panose="020B0604020202020204" pitchFamily="34" charset="0"/>
              </a:rPr>
              <a:t> u </a:t>
            </a:r>
            <a:r>
              <a:rPr lang="vi-VN" sz="1900" dirty="0" err="1">
                <a:latin typeface="Arial" panose="020B0604020202020204" pitchFamily="34" charset="0"/>
                <a:cs typeface="Arial" panose="020B0604020202020204" pitchFamily="34" charset="0"/>
              </a:rPr>
              <a:t>lớn</a:t>
            </a:r>
            <a:r>
              <a:rPr lang="vi-VN" sz="1900" dirty="0">
                <a:latin typeface="Arial" panose="020B0604020202020204" pitchFamily="34" charset="0"/>
                <a:cs typeface="Arial" panose="020B0604020202020204" pitchFamily="34" charset="0"/>
              </a:rPr>
              <a:t> (&gt; 3cm) </a:t>
            </a:r>
          </a:p>
          <a:p>
            <a:pPr algn="just"/>
            <a:r>
              <a:rPr lang="vi-VN" sz="1900" dirty="0">
                <a:latin typeface="Arial" panose="020B0604020202020204" pitchFamily="34" charset="0"/>
                <a:cs typeface="Arial" panose="020B0604020202020204" pitchFamily="34" charset="0"/>
              </a:rPr>
              <a:t>Siêu âm ghi </a:t>
            </a:r>
            <a:r>
              <a:rPr lang="vi-VN" sz="1900" dirty="0" err="1">
                <a:latin typeface="Arial" panose="020B0604020202020204" pitchFamily="34" charset="0"/>
                <a:cs typeface="Arial" panose="020B0604020202020204" pitchFamily="34" charset="0"/>
              </a:rPr>
              <a:t>nhận</a:t>
            </a:r>
            <a:r>
              <a:rPr lang="vi-VN" sz="1900" dirty="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d</a:t>
            </a:r>
            <a:r>
              <a:rPr lang="vi-VN" sz="1900" dirty="0" err="1">
                <a:latin typeface="Arial" panose="020B0604020202020204" pitchFamily="34" charset="0"/>
                <a:cs typeface="Arial" panose="020B0604020202020204" pitchFamily="34" charset="0"/>
              </a:rPr>
              <a:t>ãn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đường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mật</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nốt</a:t>
            </a:r>
            <a:r>
              <a:rPr lang="vi-VN" sz="1900" dirty="0">
                <a:latin typeface="Arial" panose="020B0604020202020204" pitchFamily="34" charset="0"/>
                <a:cs typeface="Arial" panose="020B0604020202020204" pitchFamily="34" charset="0"/>
              </a:rPr>
              <a:t> di căn gan, </a:t>
            </a:r>
            <a:r>
              <a:rPr lang="vi-VN" sz="1900" dirty="0" err="1">
                <a:latin typeface="Arial" panose="020B0604020202020204" pitchFamily="34" charset="0"/>
                <a:cs typeface="Arial" panose="020B0604020202020204" pitchFamily="34" charset="0"/>
              </a:rPr>
              <a:t>dịch</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báng</a:t>
            </a:r>
            <a:r>
              <a:rPr lang="vi-VN" sz="1900" dirty="0">
                <a:latin typeface="Arial" panose="020B0604020202020204" pitchFamily="34" charset="0"/>
                <a:cs typeface="Arial" panose="020B0604020202020204" pitchFamily="34" charset="0"/>
              </a:rPr>
              <a:t>,…</a:t>
            </a:r>
          </a:p>
          <a:p>
            <a:pPr algn="just"/>
            <a:r>
              <a:rPr lang="vi-VN" sz="1900" dirty="0">
                <a:latin typeface="Arial" panose="020B0604020202020204" pitchFamily="34" charset="0"/>
                <a:cs typeface="Arial" panose="020B0604020202020204" pitchFamily="34" charset="0"/>
              </a:rPr>
              <a:t>Siêu âm </a:t>
            </a:r>
            <a:r>
              <a:rPr lang="vi-VN" sz="1900" dirty="0" err="1">
                <a:latin typeface="Arial" panose="020B0604020202020204" pitchFamily="34" charset="0"/>
                <a:cs typeface="Arial" panose="020B0604020202020204" pitchFamily="34" charset="0"/>
              </a:rPr>
              <a:t>bụng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thường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là</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cận</a:t>
            </a:r>
            <a:r>
              <a:rPr lang="vi-VN" sz="1900" dirty="0">
                <a:latin typeface="Arial" panose="020B0604020202020204" pitchFamily="34" charset="0"/>
                <a:cs typeface="Arial" panose="020B0604020202020204" pitchFamily="34" charset="0"/>
              </a:rPr>
              <a:t> lâm </a:t>
            </a:r>
            <a:r>
              <a:rPr lang="vi-VN" sz="1900" dirty="0" err="1">
                <a:latin typeface="Arial" panose="020B0604020202020204" pitchFamily="34" charset="0"/>
                <a:cs typeface="Arial" panose="020B0604020202020204" pitchFamily="34" charset="0"/>
              </a:rPr>
              <a:t>sàng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đầu</a:t>
            </a:r>
            <a:r>
              <a:rPr lang="vi-VN" sz="1900" dirty="0">
                <a:latin typeface="Arial" panose="020B0604020202020204" pitchFamily="34" charset="0"/>
                <a:cs typeface="Arial" panose="020B0604020202020204" pitchFamily="34" charset="0"/>
              </a:rPr>
              <a:t> tay trong </a:t>
            </a:r>
            <a:r>
              <a:rPr lang="vi-VN" sz="1900" dirty="0" err="1">
                <a:latin typeface="Arial" panose="020B0604020202020204" pitchFamily="34" charset="0"/>
                <a:cs typeface="Arial" panose="020B0604020202020204" pitchFamily="34" charset="0"/>
              </a:rPr>
              <a:t>tiếp</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cận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bệnh</a:t>
            </a:r>
            <a:r>
              <a:rPr lang="vi-VN" sz="1900" dirty="0">
                <a:latin typeface="Arial" panose="020B0604020202020204" pitchFamily="34" charset="0"/>
                <a:cs typeface="Arial" panose="020B0604020202020204" pitchFamily="34" charset="0"/>
              </a:rPr>
              <a:t> nhân.</a:t>
            </a:r>
          </a:p>
          <a:p>
            <a:pPr algn="just"/>
            <a:r>
              <a:rPr lang="vi-VN" sz="1900" dirty="0" err="1">
                <a:latin typeface="Arial" panose="020B0604020202020204" pitchFamily="34" charset="0"/>
                <a:cs typeface="Arial" panose="020B0604020202020204" pitchFamily="34" charset="0"/>
              </a:rPr>
              <a:t>Nhận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xét</a:t>
            </a:r>
            <a:r>
              <a:rPr lang="vi-VN" sz="1900" dirty="0">
                <a:latin typeface="Arial" panose="020B0604020202020204" pitchFamily="34" charset="0"/>
                <a:cs typeface="Arial" panose="020B0604020202020204" pitchFamily="34" charset="0"/>
              </a:rPr>
              <a:t>: </a:t>
            </a:r>
          </a:p>
          <a:p>
            <a:pPr lvl="1"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không cao</a:t>
            </a:r>
          </a:p>
          <a:p>
            <a:pPr lvl="1" algn="just"/>
            <a:r>
              <a:rPr lang="vi-VN" sz="1900" dirty="0" err="1">
                <a:latin typeface="Arial" panose="020B0604020202020204" pitchFamily="34" charset="0"/>
                <a:cs typeface="Arial" panose="020B0604020202020204" pitchFamily="34" charset="0"/>
              </a:rPr>
              <a:t>Chỉ</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đánh</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giá</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được</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các</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dấu</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hiệu</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gián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tiếp</a:t>
            </a:r>
            <a:r>
              <a:rPr lang="vi-VN" sz="1900" dirty="0">
                <a:latin typeface="Arial" panose="020B0604020202020204" pitchFamily="34" charset="0"/>
                <a:cs typeface="Arial" panose="020B0604020202020204" pitchFamily="34" charset="0"/>
              </a:rPr>
              <a:t>.</a:t>
            </a:r>
          </a:p>
          <a:p>
            <a:endParaRPr lang="en-US" dirty="0"/>
          </a:p>
        </p:txBody>
      </p:sp>
      <p:pic>
        <p:nvPicPr>
          <p:cNvPr id="4" name="Hình ảnh 3">
            <a:extLst>
              <a:ext uri="{FF2B5EF4-FFF2-40B4-BE49-F238E27FC236}">
                <a16:creationId xmlns:a16="http://schemas.microsoft.com/office/drawing/2014/main" id="{87543B91-30F8-D903-3595-60F09BBE07FD}"/>
              </a:ext>
            </a:extLst>
          </p:cNvPr>
          <p:cNvPicPr>
            <a:picLocks noChangeAspect="1"/>
          </p:cNvPicPr>
          <p:nvPr/>
        </p:nvPicPr>
        <p:blipFill>
          <a:blip r:embed="rId3"/>
          <a:stretch>
            <a:fillRect/>
          </a:stretch>
        </p:blipFill>
        <p:spPr>
          <a:xfrm>
            <a:off x="9148661" y="2736375"/>
            <a:ext cx="3043339" cy="2216626"/>
          </a:xfrm>
          <a:prstGeom prst="rect">
            <a:avLst/>
          </a:prstGeom>
        </p:spPr>
      </p:pic>
      <p:sp>
        <p:nvSpPr>
          <p:cNvPr id="5" name="TextBox 1">
            <a:extLst>
              <a:ext uri="{FF2B5EF4-FFF2-40B4-BE49-F238E27FC236}">
                <a16:creationId xmlns:a16="http://schemas.microsoft.com/office/drawing/2014/main" id="{4AA6FA2A-C284-B74E-CBDE-12A53250F012}"/>
              </a:ext>
            </a:extLst>
          </p:cNvPr>
          <p:cNvSpPr txBox="1"/>
          <p:nvPr/>
        </p:nvSpPr>
        <p:spPr>
          <a:xfrm>
            <a:off x="4346917" y="6563031"/>
            <a:ext cx="7845082"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1566249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7159C04-8378-143D-FB2F-7C723714E3E2}"/>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26AF1FE4-7156-ED77-C4C6-53D3BD2493E4}"/>
              </a:ext>
            </a:extLst>
          </p:cNvPr>
          <p:cNvSpPr>
            <a:spLocks noGrp="1"/>
          </p:cNvSpPr>
          <p:nvPr>
            <p:ph idx="1"/>
          </p:nvPr>
        </p:nvSpPr>
        <p:spPr>
          <a:xfrm>
            <a:off x="2589212" y="1519311"/>
            <a:ext cx="8915400" cy="4937760"/>
          </a:xfrm>
        </p:spPr>
        <p:txBody>
          <a:bodyPr>
            <a:normAutofit lnSpcReduction="10000"/>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r>
              <a:rPr lang="vi-VN" sz="2200" dirty="0" err="1">
                <a:latin typeface="Arial" panose="020B0604020202020204" pitchFamily="34" charset="0"/>
                <a:cs typeface="Arial" panose="020B0604020202020204" pitchFamily="34" charset="0"/>
              </a:rPr>
              <a:t>Trực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tiếp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u quanh </a:t>
            </a:r>
            <a:r>
              <a:rPr lang="vi-VN" sz="2200" dirty="0" err="1">
                <a:latin typeface="Arial" panose="020B0604020202020204" pitchFamily="34" charset="0"/>
                <a:cs typeface="Arial" panose="020B0604020202020204" pitchFamily="34" charset="0"/>
              </a:rPr>
              <a:t>bóng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vater</a:t>
            </a:r>
            <a:endParaRPr lang="vi-VN" sz="2200" dirty="0">
              <a:latin typeface="Arial" panose="020B0604020202020204" pitchFamily="34" charset="0"/>
              <a:cs typeface="Arial" panose="020B0604020202020204" pitchFamily="34" charset="0"/>
            </a:endParaRPr>
          </a:p>
          <a:p>
            <a:r>
              <a:rPr lang="vi-VN" sz="2200" dirty="0">
                <a:latin typeface="Arial" panose="020B0604020202020204" pitchFamily="34" charset="0"/>
                <a:cs typeface="Arial" panose="020B0604020202020204" pitchFamily="34" charset="0"/>
              </a:rPr>
              <a:t>Trong u </a:t>
            </a:r>
            <a:r>
              <a:rPr lang="vi-VN" sz="2200" dirty="0" err="1">
                <a:latin typeface="Arial" panose="020B0604020202020204" pitchFamily="34" charset="0"/>
                <a:cs typeface="Arial" panose="020B0604020202020204" pitchFamily="34" charset="0"/>
              </a:rPr>
              <a:t>tụy</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Độ</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nhạy</a:t>
            </a:r>
            <a:r>
              <a:rPr lang="vi-VN" sz="2200" dirty="0">
                <a:latin typeface="Arial" panose="020B0604020202020204" pitchFamily="34" charset="0"/>
                <a:cs typeface="Arial" panose="020B0604020202020204" pitchFamily="34" charset="0"/>
              </a:rPr>
              <a:t> 98%: u ≥ 2 </a:t>
            </a:r>
            <a:r>
              <a:rPr lang="vi-VN" sz="2200" dirty="0" err="1">
                <a:latin typeface="Arial" panose="020B0604020202020204" pitchFamily="34" charset="0"/>
                <a:cs typeface="Arial" panose="020B0604020202020204" pitchFamily="34" charset="0"/>
              </a:rPr>
              <a:t>cm</a:t>
            </a:r>
            <a:r>
              <a:rPr lang="vi-VN" sz="2200" dirty="0">
                <a:latin typeface="Arial" panose="020B0604020202020204" pitchFamily="34" charset="0"/>
                <a:cs typeface="Arial" panose="020B0604020202020204" pitchFamily="34" charset="0"/>
              </a:rPr>
              <a:t>, 68-77%: u&lt;2cm </a:t>
            </a:r>
          </a:p>
          <a:p>
            <a:r>
              <a:rPr lang="vi-VN" sz="2200" dirty="0" err="1">
                <a:latin typeface="Arial" panose="020B0604020202020204" pitchFamily="34" charset="0"/>
                <a:cs typeface="Arial" panose="020B0604020202020204" pitchFamily="34" charset="0"/>
              </a:rPr>
              <a:t>Có</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thể</a:t>
            </a:r>
            <a:r>
              <a:rPr lang="vi-VN" sz="2200" dirty="0">
                <a:latin typeface="Arial" panose="020B0604020202020204" pitchFamily="34" charset="0"/>
                <a:cs typeface="Arial" panose="020B0604020202020204" pitchFamily="34" charset="0"/>
              </a:rPr>
              <a:t> phân </a:t>
            </a:r>
            <a:r>
              <a:rPr lang="vi-VN" sz="2200" dirty="0" err="1">
                <a:latin typeface="Arial" panose="020B0604020202020204" pitchFamily="34" charset="0"/>
                <a:cs typeface="Arial" panose="020B0604020202020204" pitchFamily="34" charset="0"/>
              </a:rPr>
              <a:t>biệt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được</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dạng</a:t>
            </a:r>
            <a:r>
              <a:rPr lang="vi-VN" sz="2200" dirty="0">
                <a:latin typeface="Arial" panose="020B0604020202020204" pitchFamily="34" charset="0"/>
                <a:cs typeface="Arial" panose="020B0604020202020204" pitchFamily="34" charset="0"/>
              </a:rPr>
              <a:t> nang </a:t>
            </a:r>
            <a:r>
              <a:rPr lang="vi-VN" sz="2200" dirty="0" err="1">
                <a:latin typeface="Arial" panose="020B0604020202020204" pitchFamily="34" charset="0"/>
                <a:cs typeface="Arial" panose="020B0604020202020204" pitchFamily="34" charset="0"/>
              </a:rPr>
              <a:t>hoặc</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thần</a:t>
            </a:r>
            <a:r>
              <a:rPr lang="vi-VN" sz="2200" dirty="0">
                <a:latin typeface="Arial" panose="020B0604020202020204" pitchFamily="34" charset="0"/>
                <a:cs typeface="Arial" panose="020B0604020202020204" pitchFamily="34" charset="0"/>
              </a:rPr>
              <a:t> kinh </a:t>
            </a:r>
            <a:r>
              <a:rPr lang="vi-VN" sz="2200" dirty="0" err="1">
                <a:latin typeface="Arial" panose="020B0604020202020204" pitchFamily="34" charset="0"/>
                <a:cs typeface="Arial" panose="020B0604020202020204" pitchFamily="34" charset="0"/>
              </a:rPr>
              <a:t>nội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tiết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khác</a:t>
            </a:r>
            <a:r>
              <a:rPr lang="vi-VN" sz="2200" dirty="0">
                <a:latin typeface="Arial" panose="020B0604020202020204" pitchFamily="34" charset="0"/>
                <a:cs typeface="Arial" panose="020B0604020202020204" pitchFamily="34" charset="0"/>
              </a:rPr>
              <a:t> ở </a:t>
            </a:r>
            <a:r>
              <a:rPr lang="vi-VN" sz="2200" dirty="0" err="1">
                <a:latin typeface="Arial" panose="020B0604020202020204" pitchFamily="34" charset="0"/>
                <a:cs typeface="Arial" panose="020B0604020202020204" pitchFamily="34" charset="0"/>
              </a:rPr>
              <a:t>tụy</a:t>
            </a:r>
            <a:endParaRPr lang="vi-VN" sz="2200" dirty="0">
              <a:latin typeface="Arial" panose="020B0604020202020204" pitchFamily="34" charset="0"/>
              <a:cs typeface="Arial" panose="020B0604020202020204" pitchFamily="34" charset="0"/>
            </a:endParaRPr>
          </a:p>
          <a:p>
            <a:r>
              <a:rPr lang="vi-VN" sz="2200" dirty="0" err="1">
                <a:latin typeface="Arial" panose="020B0604020202020204" pitchFamily="34" charset="0"/>
                <a:cs typeface="Arial" panose="020B0604020202020204" pitchFamily="34" charset="0"/>
              </a:rPr>
              <a:t>Giá</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trị</a:t>
            </a:r>
            <a:r>
              <a:rPr lang="vi-VN" sz="2200" dirty="0">
                <a:latin typeface="Arial" panose="020B0604020202020204" pitchFamily="34" charset="0"/>
                <a:cs typeface="Arial" panose="020B0604020202020204" pitchFamily="34" charset="0"/>
              </a:rPr>
              <a:t> CT SCAN</a:t>
            </a:r>
          </a:p>
          <a:p>
            <a:pPr lvl="1"/>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và</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mức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độ</a:t>
            </a:r>
            <a:r>
              <a:rPr lang="vi-VN" sz="2200" dirty="0">
                <a:latin typeface="Arial" panose="020B0604020202020204" pitchFamily="34" charset="0"/>
                <a:cs typeface="Arial" panose="020B0604020202020204" pitchFamily="34" charset="0"/>
              </a:rPr>
              <a:t> xâm </a:t>
            </a:r>
            <a:r>
              <a:rPr lang="vi-VN" sz="2200" dirty="0" err="1">
                <a:latin typeface="Arial" panose="020B0604020202020204" pitchFamily="34" charset="0"/>
                <a:cs typeface="Arial" panose="020B0604020202020204" pitchFamily="34" charset="0"/>
              </a:rPr>
              <a:t>lấn</a:t>
            </a:r>
            <a:r>
              <a:rPr lang="vi-VN" sz="2200" dirty="0">
                <a:latin typeface="Arial" panose="020B0604020202020204" pitchFamily="34" charset="0"/>
                <a:cs typeface="Arial" panose="020B0604020202020204" pitchFamily="34" charset="0"/>
              </a:rPr>
              <a:t> u: Se 80 – 94%</a:t>
            </a:r>
          </a:p>
          <a:p>
            <a:pPr lvl="1"/>
            <a:r>
              <a:rPr lang="vi-VN" sz="2200" dirty="0">
                <a:latin typeface="Arial" panose="020B0604020202020204" pitchFamily="34" charset="0"/>
                <a:cs typeface="Arial" panose="020B0604020202020204" pitchFamily="34" charset="0"/>
              </a:rPr>
              <a:t>Di căn </a:t>
            </a:r>
            <a:r>
              <a:rPr lang="vi-VN" sz="2200" dirty="0" err="1">
                <a:latin typeface="Arial" panose="020B0604020202020204" pitchFamily="34" charset="0"/>
                <a:cs typeface="Arial" panose="020B0604020202020204" pitchFamily="34" charset="0"/>
              </a:rPr>
              <a:t>hạch</a:t>
            </a:r>
            <a:r>
              <a:rPr lang="vi-VN" sz="2200" dirty="0">
                <a:latin typeface="Arial" panose="020B0604020202020204" pitchFamily="34" charset="0"/>
                <a:cs typeface="Arial" panose="020B0604020202020204" pitchFamily="34" charset="0"/>
              </a:rPr>
              <a:t>: Se 0 – 74%</a:t>
            </a:r>
          </a:p>
          <a:p>
            <a:pPr lvl="1"/>
            <a:r>
              <a:rPr lang="vi-VN" sz="2200" dirty="0">
                <a:latin typeface="Arial" panose="020B0604020202020204" pitchFamily="34" charset="0"/>
                <a:cs typeface="Arial" panose="020B0604020202020204" pitchFamily="34" charset="0"/>
              </a:rPr>
              <a:t>Di căn xa: Se 56%</a:t>
            </a:r>
          </a:p>
          <a:p>
            <a:pPr lvl="1"/>
            <a:r>
              <a:rPr lang="vi-VN" sz="2200" dirty="0" err="1">
                <a:latin typeface="Arial" panose="020B0604020202020204" pitchFamily="34" charset="0"/>
                <a:cs typeface="Arial" panose="020B0604020202020204" pitchFamily="34" charset="0"/>
              </a:rPr>
              <a:t>Định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vị</a:t>
            </a:r>
            <a:r>
              <a:rPr lang="vi-VN" sz="2200" dirty="0">
                <a:latin typeface="Arial" panose="020B0604020202020204" pitchFamily="34" charset="0"/>
                <a:cs typeface="Arial" panose="020B0604020202020204" pitchFamily="34" charset="0"/>
              </a:rPr>
              <a:t> sinh </a:t>
            </a:r>
            <a:r>
              <a:rPr lang="vi-VN" sz="2200" dirty="0" err="1">
                <a:latin typeface="Arial" panose="020B0604020202020204" pitchFamily="34" charset="0"/>
                <a:cs typeface="Arial" panose="020B0604020202020204" pitchFamily="34" charset="0"/>
              </a:rPr>
              <a:t>thiết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trước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mổ</a:t>
            </a:r>
            <a:r>
              <a:rPr lang="vi-VN" sz="2200" dirty="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75906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95DC58-CBBD-C7E7-2AAE-2A5ADB1894CF}"/>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14256695-4717-1885-A4C2-B75291DF713A}"/>
              </a:ext>
            </a:extLst>
          </p:cNvPr>
          <p:cNvSpPr>
            <a:spLocks noGrp="1"/>
          </p:cNvSpPr>
          <p:nvPr>
            <p:ph idx="1"/>
          </p:nvPr>
        </p:nvSpPr>
        <p:spPr>
          <a:xfrm>
            <a:off x="2589212" y="1631852"/>
            <a:ext cx="8915400" cy="4279370"/>
          </a:xfrm>
        </p:spPr>
        <p:txBody>
          <a:bodyPr/>
          <a:lstStyle/>
          <a:p>
            <a:pPr marL="0" indent="0">
              <a:buNone/>
            </a:pPr>
            <a:r>
              <a:rPr lang="en-US" sz="2800" b="1" dirty="0">
                <a:latin typeface="Arial" panose="020B0604020202020204" pitchFamily="34" charset="0"/>
                <a:cs typeface="Arial" panose="020B0604020202020204" pitchFamily="34" charset="0"/>
              </a:rPr>
              <a:t>2.CẬN LÂM SÀNG : 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6" name="Bảng 6">
            <a:extLst>
              <a:ext uri="{FF2B5EF4-FFF2-40B4-BE49-F238E27FC236}">
                <a16:creationId xmlns:a16="http://schemas.microsoft.com/office/drawing/2014/main" id="{369C71D7-8A95-308F-DEA2-5FA4FCFEA868}"/>
              </a:ext>
            </a:extLst>
          </p:cNvPr>
          <p:cNvGraphicFramePr>
            <a:graphicFrameLocks noGrp="1"/>
          </p:cNvGraphicFramePr>
          <p:nvPr>
            <p:extLst>
              <p:ext uri="{D42A27DB-BD31-4B8C-83A1-F6EECF244321}">
                <p14:modId xmlns:p14="http://schemas.microsoft.com/office/powerpoint/2010/main" val="14809116"/>
              </p:ext>
            </p:extLst>
          </p:nvPr>
        </p:nvGraphicFramePr>
        <p:xfrm>
          <a:off x="2589212" y="3221502"/>
          <a:ext cx="5668523" cy="3840480"/>
        </p:xfrm>
        <a:graphic>
          <a:graphicData uri="http://schemas.openxmlformats.org/drawingml/2006/table">
            <a:tbl>
              <a:tblPr firstRow="1" bandRow="1">
                <a:tableStyleId>{5C22544A-7EE6-4342-B048-85BDC9FD1C3A}</a:tableStyleId>
              </a:tblPr>
              <a:tblGrid>
                <a:gridCol w="1185379">
                  <a:extLst>
                    <a:ext uri="{9D8B030D-6E8A-4147-A177-3AD203B41FA5}">
                      <a16:colId xmlns:a16="http://schemas.microsoft.com/office/drawing/2014/main" val="2030396715"/>
                    </a:ext>
                  </a:extLst>
                </a:gridCol>
                <a:gridCol w="4483144">
                  <a:extLst>
                    <a:ext uri="{9D8B030D-6E8A-4147-A177-3AD203B41FA5}">
                      <a16:colId xmlns:a16="http://schemas.microsoft.com/office/drawing/2014/main" val="574519674"/>
                    </a:ext>
                  </a:extLst>
                </a:gridCol>
              </a:tblGrid>
              <a:tr h="744583">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60231396"/>
                  </a:ext>
                </a:extLst>
              </a:tr>
              <a:tr h="2730136">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txBody>
                  <a:tcPr/>
                </a:tc>
                <a:tc>
                  <a:txBody>
                    <a:bodyPr/>
                    <a:lstStyle/>
                    <a:p>
                      <a:pPr algn="just"/>
                      <a:r>
                        <a:rPr lang="en-US" sz="2400" dirty="0" err="1">
                          <a:latin typeface="Arial" panose="020B0604020202020204" pitchFamily="34" charset="0"/>
                          <a:cs typeface="Arial" panose="020B0604020202020204" pitchFamily="34" charset="0"/>
                        </a:rPr>
                        <a:t>Phim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đậm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endParaRPr lang="en-US" sz="2400" dirty="0">
                        <a:latin typeface="Arial" panose="020B0604020202020204" pitchFamily="34" charset="0"/>
                        <a:cs typeface="Arial" panose="020B0604020202020204" pitchFamily="34" charset="0"/>
                      </a:endParaRPr>
                    </a:p>
                    <a:p>
                      <a:pPr algn="just"/>
                      <a:r>
                        <a:rPr lang="en-US" sz="2400" dirty="0" err="1">
                          <a:latin typeface="Arial" panose="020B0604020202020204" pitchFamily="34" charset="0"/>
                          <a:cs typeface="Arial" panose="020B0604020202020204" pitchFamily="34" charset="0"/>
                        </a:rPr>
                        <a:t>Phim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đậm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so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quanh</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HA </a:t>
                      </a:r>
                      <a:r>
                        <a:rPr lang="en-US" sz="2400" dirty="0" err="1">
                          <a:latin typeface="Arial" panose="020B0604020202020204" pitchFamily="34" charset="0"/>
                          <a:cs typeface="Arial" panose="020B0604020202020204" pitchFamily="34" charset="0"/>
                        </a:rPr>
                        <a:t>thứ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OMC</a:t>
                      </a:r>
                    </a:p>
                    <a:p>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04469338"/>
                  </a:ext>
                </a:extLst>
              </a:tr>
            </a:tbl>
          </a:graphicData>
        </a:graphic>
      </p:graphicFrame>
      <p:pic>
        <p:nvPicPr>
          <p:cNvPr id="7" name="Hình ảnh 6">
            <a:extLst>
              <a:ext uri="{FF2B5EF4-FFF2-40B4-BE49-F238E27FC236}">
                <a16:creationId xmlns:a16="http://schemas.microsoft.com/office/drawing/2014/main" id="{C929D442-FE1D-E53B-032C-2D3B11D0C988}"/>
              </a:ext>
            </a:extLst>
          </p:cNvPr>
          <p:cNvPicPr>
            <a:picLocks noChangeAspect="1"/>
          </p:cNvPicPr>
          <p:nvPr/>
        </p:nvPicPr>
        <p:blipFill>
          <a:blip r:embed="rId3"/>
          <a:stretch>
            <a:fillRect/>
          </a:stretch>
        </p:blipFill>
        <p:spPr>
          <a:xfrm>
            <a:off x="8337958" y="3221503"/>
            <a:ext cx="3732122" cy="3474720"/>
          </a:xfrm>
          <a:prstGeom prst="rect">
            <a:avLst/>
          </a:prstGeom>
        </p:spPr>
      </p:pic>
      <p:sp>
        <p:nvSpPr>
          <p:cNvPr id="8" name="TextBox 2">
            <a:extLst>
              <a:ext uri="{FF2B5EF4-FFF2-40B4-BE49-F238E27FC236}">
                <a16:creationId xmlns:a16="http://schemas.microsoft.com/office/drawing/2014/main" id="{857799A5-69D5-4437-336F-11CEBAF495ED}"/>
              </a:ext>
            </a:extLst>
          </p:cNvPr>
          <p:cNvSpPr txBox="1"/>
          <p:nvPr/>
        </p:nvSpPr>
        <p:spPr>
          <a:xfrm>
            <a:off x="4206240" y="6696221"/>
            <a:ext cx="7985759"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2306231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AE4D3BF-AB77-235A-B0AE-7CABE642937B}"/>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A2DA5010-80C1-CA22-A7C0-1D8F59BFDC60}"/>
              </a:ext>
            </a:extLst>
          </p:cNvPr>
          <p:cNvSpPr>
            <a:spLocks noGrp="1"/>
          </p:cNvSpPr>
          <p:nvPr>
            <p:ph idx="1"/>
          </p:nvPr>
        </p:nvSpPr>
        <p:spPr>
          <a:xfrm>
            <a:off x="2589212" y="1561513"/>
            <a:ext cx="9213582" cy="5104757"/>
          </a:xfrm>
        </p:spPr>
        <p:txBody>
          <a:bodyPr/>
          <a:lstStyle/>
          <a:p>
            <a:pPr marL="0" indent="0">
              <a:buNone/>
            </a:pPr>
            <a:r>
              <a:rPr lang="en-US" sz="2800" b="1" dirty="0">
                <a:latin typeface="Arial" panose="020B0604020202020204" pitchFamily="34" charset="0"/>
                <a:cs typeface="Arial" panose="020B0604020202020204" pitchFamily="34" charset="0"/>
              </a:rPr>
              <a:t>2.CẬN LÂM SÀNG : 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Bảng 4">
            <a:extLst>
              <a:ext uri="{FF2B5EF4-FFF2-40B4-BE49-F238E27FC236}">
                <a16:creationId xmlns:a16="http://schemas.microsoft.com/office/drawing/2014/main" id="{E6A023EB-8AF6-3E19-EC6D-FA3A49160BFB}"/>
              </a:ext>
            </a:extLst>
          </p:cNvPr>
          <p:cNvGraphicFramePr>
            <a:graphicFrameLocks noGrp="1"/>
          </p:cNvGraphicFramePr>
          <p:nvPr>
            <p:extLst>
              <p:ext uri="{D42A27DB-BD31-4B8C-83A1-F6EECF244321}">
                <p14:modId xmlns:p14="http://schemas.microsoft.com/office/powerpoint/2010/main" val="1516954266"/>
              </p:ext>
            </p:extLst>
          </p:nvPr>
        </p:nvGraphicFramePr>
        <p:xfrm>
          <a:off x="2589211" y="3151163"/>
          <a:ext cx="6231232" cy="2962841"/>
        </p:xfrm>
        <a:graphic>
          <a:graphicData uri="http://schemas.openxmlformats.org/drawingml/2006/table">
            <a:tbl>
              <a:tblPr firstRow="1" bandRow="1">
                <a:tableStyleId>{5C22544A-7EE6-4342-B048-85BDC9FD1C3A}</a:tableStyleId>
              </a:tblPr>
              <a:tblGrid>
                <a:gridCol w="1617029">
                  <a:extLst>
                    <a:ext uri="{9D8B030D-6E8A-4147-A177-3AD203B41FA5}">
                      <a16:colId xmlns:a16="http://schemas.microsoft.com/office/drawing/2014/main" val="1593619796"/>
                    </a:ext>
                  </a:extLst>
                </a:gridCol>
                <a:gridCol w="4614203">
                  <a:extLst>
                    <a:ext uri="{9D8B030D-6E8A-4147-A177-3AD203B41FA5}">
                      <a16:colId xmlns:a16="http://schemas.microsoft.com/office/drawing/2014/main" val="1322229314"/>
                    </a:ext>
                  </a:extLst>
                </a:gridCol>
              </a:tblGrid>
              <a:tr h="689317">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86780993"/>
                  </a:ext>
                </a:extLst>
              </a:tr>
              <a:tr h="2139881">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D2</a:t>
                      </a:r>
                    </a:p>
                    <a:p>
                      <a:endParaRPr lang="en-US" sz="2400" dirty="0">
                        <a:latin typeface="Arial" panose="020B0604020202020204" pitchFamily="34" charset="0"/>
                        <a:cs typeface="Arial" panose="020B0604020202020204" pitchFamily="34" charset="0"/>
                      </a:endParaRPr>
                    </a:p>
                  </a:txBody>
                  <a:tcPr/>
                </a:tc>
                <a:tc>
                  <a:txBody>
                    <a:bodyPr/>
                    <a:lstStyle/>
                    <a:p>
                      <a:pPr algn="just"/>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hẹp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vòng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bờ</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dày</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00359552"/>
                  </a:ext>
                </a:extLst>
              </a:tr>
            </a:tbl>
          </a:graphicData>
        </a:graphic>
      </p:graphicFrame>
      <p:pic>
        <p:nvPicPr>
          <p:cNvPr id="5" name="Hình ảnh 4">
            <a:extLst>
              <a:ext uri="{FF2B5EF4-FFF2-40B4-BE49-F238E27FC236}">
                <a16:creationId xmlns:a16="http://schemas.microsoft.com/office/drawing/2014/main" id="{8A2B5D90-1BC9-1788-C934-8671754BCF38}"/>
              </a:ext>
            </a:extLst>
          </p:cNvPr>
          <p:cNvPicPr>
            <a:picLocks noChangeAspect="1"/>
          </p:cNvPicPr>
          <p:nvPr/>
        </p:nvPicPr>
        <p:blipFill>
          <a:blip r:embed="rId2"/>
          <a:stretch>
            <a:fillRect/>
          </a:stretch>
        </p:blipFill>
        <p:spPr>
          <a:xfrm>
            <a:off x="9059593" y="3151163"/>
            <a:ext cx="2968284" cy="2962840"/>
          </a:xfrm>
          <a:prstGeom prst="rect">
            <a:avLst/>
          </a:prstGeom>
        </p:spPr>
      </p:pic>
      <p:sp>
        <p:nvSpPr>
          <p:cNvPr id="6" name="TextBox 2">
            <a:extLst>
              <a:ext uri="{FF2B5EF4-FFF2-40B4-BE49-F238E27FC236}">
                <a16:creationId xmlns:a16="http://schemas.microsoft.com/office/drawing/2014/main" id="{47DD2FED-093B-6094-7A61-2D3B2C8FDE12}"/>
              </a:ext>
            </a:extLst>
          </p:cNvPr>
          <p:cNvSpPr txBox="1"/>
          <p:nvPr/>
        </p:nvSpPr>
        <p:spPr>
          <a:xfrm>
            <a:off x="4248443" y="6527409"/>
            <a:ext cx="7943556"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392189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BCAD95C-D00C-FB9E-B88B-603EFF0BD467}"/>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B0CC43C7-4CDE-EACF-65CD-D036712D28F1}"/>
              </a:ext>
            </a:extLst>
          </p:cNvPr>
          <p:cNvSpPr>
            <a:spLocks noGrp="1"/>
          </p:cNvSpPr>
          <p:nvPr>
            <p:ph idx="1"/>
          </p:nvPr>
        </p:nvSpPr>
        <p:spPr>
          <a:xfrm>
            <a:off x="2589212" y="1631852"/>
            <a:ext cx="9283920" cy="4931180"/>
          </a:xfrm>
        </p:spPr>
        <p:txBody>
          <a:bodyPr/>
          <a:lstStyle/>
          <a:p>
            <a:pPr marL="0" indent="0">
              <a:buNone/>
            </a:pPr>
            <a:r>
              <a:rPr lang="en-US" sz="2800" b="1" dirty="0">
                <a:latin typeface="Arial" panose="020B0604020202020204" pitchFamily="34" charset="0"/>
                <a:cs typeface="Arial" panose="020B0604020202020204" pitchFamily="34" charset="0"/>
              </a:rPr>
              <a:t>2.CẬN LÂM SÀNG : 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Bảng 4">
            <a:extLst>
              <a:ext uri="{FF2B5EF4-FFF2-40B4-BE49-F238E27FC236}">
                <a16:creationId xmlns:a16="http://schemas.microsoft.com/office/drawing/2014/main" id="{3B4BA675-DCE9-1130-8DD8-D8C9B9BB76B1}"/>
              </a:ext>
            </a:extLst>
          </p:cNvPr>
          <p:cNvGraphicFramePr>
            <a:graphicFrameLocks noGrp="1"/>
          </p:cNvGraphicFramePr>
          <p:nvPr>
            <p:extLst>
              <p:ext uri="{D42A27DB-BD31-4B8C-83A1-F6EECF244321}">
                <p14:modId xmlns:p14="http://schemas.microsoft.com/office/powerpoint/2010/main" val="413693658"/>
              </p:ext>
            </p:extLst>
          </p:nvPr>
        </p:nvGraphicFramePr>
        <p:xfrm>
          <a:off x="2589211" y="3235569"/>
          <a:ext cx="5978013" cy="3108960"/>
        </p:xfrm>
        <a:graphic>
          <a:graphicData uri="http://schemas.openxmlformats.org/drawingml/2006/table">
            <a:tbl>
              <a:tblPr firstRow="1" bandRow="1">
                <a:tableStyleId>{5C22544A-7EE6-4342-B048-85BDC9FD1C3A}</a:tableStyleId>
              </a:tblPr>
              <a:tblGrid>
                <a:gridCol w="1485305">
                  <a:extLst>
                    <a:ext uri="{9D8B030D-6E8A-4147-A177-3AD203B41FA5}">
                      <a16:colId xmlns:a16="http://schemas.microsoft.com/office/drawing/2014/main" val="3340085544"/>
                    </a:ext>
                  </a:extLst>
                </a:gridCol>
                <a:gridCol w="4492708">
                  <a:extLst>
                    <a:ext uri="{9D8B030D-6E8A-4147-A177-3AD203B41FA5}">
                      <a16:colId xmlns:a16="http://schemas.microsoft.com/office/drawing/2014/main" val="1510128626"/>
                    </a:ext>
                  </a:extLst>
                </a:gridCol>
              </a:tblGrid>
              <a:tr h="672754">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50384736"/>
                  </a:ext>
                </a:extLst>
              </a:tr>
              <a:tr h="2025282">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đoạn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cuối</a:t>
                      </a:r>
                      <a:r>
                        <a:rPr lang="en-US" sz="2400" dirty="0">
                          <a:latin typeface="Arial" panose="020B0604020202020204" pitchFamily="34" charset="0"/>
                          <a:cs typeface="Arial" panose="020B0604020202020204" pitchFamily="34" charset="0"/>
                        </a:rPr>
                        <a:t> OMC</a:t>
                      </a:r>
                    </a:p>
                    <a:p>
                      <a:endParaRPr lang="en-US" sz="2400" dirty="0">
                        <a:latin typeface="Arial" panose="020B0604020202020204" pitchFamily="34" charset="0"/>
                        <a:cs typeface="Arial" panose="020B0604020202020204" pitchFamily="34" charset="0"/>
                      </a:endParaRPr>
                    </a:p>
                  </a:txBody>
                  <a:tcPr/>
                </a:tc>
                <a:tc>
                  <a:txBody>
                    <a:bodyPr/>
                    <a:lstStyle/>
                    <a:p>
                      <a:pPr algn="just"/>
                      <a:r>
                        <a:rPr lang="vi-VN" sz="2400" dirty="0">
                          <a:latin typeface="Arial" panose="020B0604020202020204" pitchFamily="34" charset="0"/>
                          <a:cs typeface="Arial" panose="020B0604020202020204" pitchFamily="34" charset="0"/>
                        </a:rPr>
                        <a:t>Phim </a:t>
                      </a:r>
                      <a:r>
                        <a:rPr lang="vi-VN" sz="2400" dirty="0" err="1">
                          <a:latin typeface="Arial" panose="020B0604020202020204" pitchFamily="34" charset="0"/>
                          <a:cs typeface="Arial" panose="020B0604020202020204" pitchFamily="34" charset="0"/>
                        </a:rPr>
                        <a:t>cản</a:t>
                      </a:r>
                      <a:r>
                        <a:rPr lang="vi-VN" sz="2400" dirty="0">
                          <a:latin typeface="Arial" panose="020B0604020202020204" pitchFamily="34" charset="0"/>
                          <a:cs typeface="Arial" panose="020B0604020202020204" pitchFamily="34" charset="0"/>
                        </a:rPr>
                        <a:t> quang: </a:t>
                      </a:r>
                      <a:r>
                        <a:rPr lang="vi-VN" sz="2400" dirty="0" err="1">
                          <a:latin typeface="Arial" panose="020B0604020202020204" pitchFamily="34" charset="0"/>
                          <a:cs typeface="Arial" panose="020B0604020202020204" pitchFamily="34" charset="0"/>
                        </a:rPr>
                        <a:t>Dày</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đều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đối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xứng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cuối</a:t>
                      </a:r>
                      <a:r>
                        <a:rPr lang="vi-VN" sz="2400" dirty="0">
                          <a:latin typeface="Arial" panose="020B0604020202020204" pitchFamily="34" charset="0"/>
                          <a:cs typeface="Arial" panose="020B0604020202020204" pitchFamily="34" charset="0"/>
                        </a:rPr>
                        <a:t> OMC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với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giãn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trong gan, </a:t>
                      </a:r>
                      <a:r>
                        <a:rPr lang="vi-VN" sz="2400" dirty="0" err="1">
                          <a:latin typeface="Arial" panose="020B0604020202020204" pitchFamily="34" charset="0"/>
                          <a:cs typeface="Arial" panose="020B0604020202020204" pitchFamily="34" charset="0"/>
                        </a:rPr>
                        <a:t>thành</a:t>
                      </a:r>
                      <a:r>
                        <a:rPr lang="vi-VN" sz="2400" dirty="0">
                          <a:latin typeface="Arial" panose="020B0604020202020204" pitchFamily="34" charset="0"/>
                          <a:cs typeface="Arial" panose="020B0604020202020204" pitchFamily="34" charset="0"/>
                        </a:rPr>
                        <a:t> OMC tăng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so </a:t>
                      </a:r>
                      <a:r>
                        <a:rPr lang="vi-VN" sz="2400" dirty="0" err="1">
                          <a:latin typeface="Arial" panose="020B0604020202020204" pitchFamily="34" charset="0"/>
                          <a:cs typeface="Arial" panose="020B0604020202020204" pitchFamily="34" charset="0"/>
                        </a:rPr>
                        <a:t>với</a:t>
                      </a:r>
                      <a:r>
                        <a:rPr lang="vi-VN" sz="2400" dirty="0">
                          <a:latin typeface="Arial" panose="020B0604020202020204" pitchFamily="34" charset="0"/>
                          <a:cs typeface="Arial" panose="020B0604020202020204" pitchFamily="34" charset="0"/>
                        </a:rPr>
                        <a:t> nhu mô gan.</a:t>
                      </a:r>
                    </a:p>
                    <a:p>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3846372"/>
                  </a:ext>
                </a:extLst>
              </a:tr>
            </a:tbl>
          </a:graphicData>
        </a:graphic>
      </p:graphicFrame>
      <p:pic>
        <p:nvPicPr>
          <p:cNvPr id="5" name="Hình ảnh 4">
            <a:extLst>
              <a:ext uri="{FF2B5EF4-FFF2-40B4-BE49-F238E27FC236}">
                <a16:creationId xmlns:a16="http://schemas.microsoft.com/office/drawing/2014/main" id="{E2B6598E-4BAF-50D5-3D3E-726FF4D4485B}"/>
              </a:ext>
            </a:extLst>
          </p:cNvPr>
          <p:cNvPicPr>
            <a:picLocks noChangeAspect="1"/>
          </p:cNvPicPr>
          <p:nvPr/>
        </p:nvPicPr>
        <p:blipFill>
          <a:blip r:embed="rId3"/>
          <a:stretch>
            <a:fillRect/>
          </a:stretch>
        </p:blipFill>
        <p:spPr>
          <a:xfrm>
            <a:off x="8736037" y="3235570"/>
            <a:ext cx="3455963" cy="3108960"/>
          </a:xfrm>
          <a:prstGeom prst="rect">
            <a:avLst/>
          </a:prstGeom>
        </p:spPr>
      </p:pic>
      <p:sp>
        <p:nvSpPr>
          <p:cNvPr id="6" name="TextBox 2">
            <a:extLst>
              <a:ext uri="{FF2B5EF4-FFF2-40B4-BE49-F238E27FC236}">
                <a16:creationId xmlns:a16="http://schemas.microsoft.com/office/drawing/2014/main" id="{CCF15CAB-1350-3843-382E-C0B2263E2E73}"/>
              </a:ext>
            </a:extLst>
          </p:cNvPr>
          <p:cNvSpPr txBox="1"/>
          <p:nvPr/>
        </p:nvSpPr>
        <p:spPr>
          <a:xfrm>
            <a:off x="4262511" y="6563031"/>
            <a:ext cx="7929488"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220869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DDA5C0-4EE6-F213-8936-FAB389CFF3F4}"/>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4C8B73BA-566D-5E5D-A581-8AA28A2F6A2C}"/>
              </a:ext>
            </a:extLst>
          </p:cNvPr>
          <p:cNvSpPr>
            <a:spLocks noGrp="1"/>
          </p:cNvSpPr>
          <p:nvPr>
            <p:ph idx="1"/>
          </p:nvPr>
        </p:nvSpPr>
        <p:spPr>
          <a:xfrm>
            <a:off x="2589211" y="1603717"/>
            <a:ext cx="8911687" cy="4923692"/>
          </a:xfrm>
        </p:spPr>
        <p:txBody>
          <a:bodyPr/>
          <a:lstStyle/>
          <a:p>
            <a:pPr marL="0" indent="0">
              <a:buNone/>
            </a:pPr>
            <a:r>
              <a:rPr lang="en-US" sz="2800" b="1" dirty="0">
                <a:latin typeface="Arial" panose="020B0604020202020204" pitchFamily="34" charset="0"/>
                <a:cs typeface="Arial" panose="020B0604020202020204" pitchFamily="34" charset="0"/>
              </a:rPr>
              <a:t>2.CẬN LÂM SÀNG : 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dirty="0"/>
          </a:p>
        </p:txBody>
      </p:sp>
      <p:graphicFrame>
        <p:nvGraphicFramePr>
          <p:cNvPr id="7" name="Bảng 7">
            <a:extLst>
              <a:ext uri="{FF2B5EF4-FFF2-40B4-BE49-F238E27FC236}">
                <a16:creationId xmlns:a16="http://schemas.microsoft.com/office/drawing/2014/main" id="{B393626B-BF05-C771-4B3C-B205E0A56BA5}"/>
              </a:ext>
            </a:extLst>
          </p:cNvPr>
          <p:cNvGraphicFramePr>
            <a:graphicFrameLocks noGrp="1"/>
          </p:cNvGraphicFramePr>
          <p:nvPr>
            <p:extLst>
              <p:ext uri="{D42A27DB-BD31-4B8C-83A1-F6EECF244321}">
                <p14:modId xmlns:p14="http://schemas.microsoft.com/office/powerpoint/2010/main" val="1335632241"/>
              </p:ext>
            </p:extLst>
          </p:nvPr>
        </p:nvGraphicFramePr>
        <p:xfrm>
          <a:off x="2589212" y="3179298"/>
          <a:ext cx="6751736" cy="3474720"/>
        </p:xfrm>
        <a:graphic>
          <a:graphicData uri="http://schemas.openxmlformats.org/drawingml/2006/table">
            <a:tbl>
              <a:tblPr firstRow="1" bandRow="1">
                <a:tableStyleId>{5C22544A-7EE6-4342-B048-85BDC9FD1C3A}</a:tableStyleId>
              </a:tblPr>
              <a:tblGrid>
                <a:gridCol w="1602960">
                  <a:extLst>
                    <a:ext uri="{9D8B030D-6E8A-4147-A177-3AD203B41FA5}">
                      <a16:colId xmlns:a16="http://schemas.microsoft.com/office/drawing/2014/main" val="1140109336"/>
                    </a:ext>
                  </a:extLst>
                </a:gridCol>
                <a:gridCol w="5148776">
                  <a:extLst>
                    <a:ext uri="{9D8B030D-6E8A-4147-A177-3AD203B41FA5}">
                      <a16:colId xmlns:a16="http://schemas.microsoft.com/office/drawing/2014/main" val="1165853640"/>
                    </a:ext>
                  </a:extLst>
                </a:gridCol>
              </a:tblGrid>
              <a:tr h="597608">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Hình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ảnh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723347"/>
                  </a:ext>
                </a:extLst>
              </a:tr>
              <a:tr h="2134316">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bóng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Vater</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tc>
                  <a:txBody>
                    <a:bodyPr/>
                    <a:lstStyle/>
                    <a:p>
                      <a:pPr algn="just"/>
                      <a:r>
                        <a:rPr lang="vi-VN" sz="2400" dirty="0">
                          <a:latin typeface="Arial" panose="020B0604020202020204" pitchFamily="34" charset="0"/>
                          <a:cs typeface="Arial" panose="020B0604020202020204" pitchFamily="34" charset="0"/>
                        </a:rPr>
                        <a:t>Phim </a:t>
                      </a:r>
                      <a:r>
                        <a:rPr lang="vi-VN" sz="2400" dirty="0" err="1">
                          <a:latin typeface="Arial" panose="020B0604020202020204" pitchFamily="34" charset="0"/>
                          <a:cs typeface="Arial" panose="020B0604020202020204" pitchFamily="34" charset="0"/>
                        </a:rPr>
                        <a:t>cản</a:t>
                      </a:r>
                      <a:r>
                        <a:rPr lang="vi-VN" sz="2400" dirty="0">
                          <a:latin typeface="Arial" panose="020B0604020202020204" pitchFamily="34" charset="0"/>
                          <a:cs typeface="Arial" panose="020B0604020202020204" pitchFamily="34" charset="0"/>
                        </a:rPr>
                        <a:t> quang: </a:t>
                      </a:r>
                      <a:r>
                        <a:rPr lang="vi-VN" sz="2400" dirty="0" err="1">
                          <a:latin typeface="Arial" panose="020B0604020202020204" pitchFamily="34" charset="0"/>
                          <a:cs typeface="Arial" panose="020B0604020202020204" pitchFamily="34" charset="0"/>
                        </a:rPr>
                        <a:t>Khối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giảm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chia </a:t>
                      </a:r>
                      <a:r>
                        <a:rPr lang="vi-VN" sz="2400" dirty="0" err="1">
                          <a:latin typeface="Arial" panose="020B0604020202020204" pitchFamily="34" charset="0"/>
                          <a:cs typeface="Arial" panose="020B0604020202020204" pitchFamily="34" charset="0"/>
                        </a:rPr>
                        <a:t>thùy</a:t>
                      </a:r>
                      <a:r>
                        <a:rPr lang="vi-VN" sz="2400" dirty="0">
                          <a:latin typeface="Arial" panose="020B0604020202020204" pitchFamily="34" charset="0"/>
                          <a:cs typeface="Arial" panose="020B0604020202020204" pitchFamily="34" charset="0"/>
                        </a:rPr>
                        <a:t>, hay thâm </a:t>
                      </a:r>
                      <a:r>
                        <a:rPr lang="vi-VN" sz="2400" dirty="0" err="1">
                          <a:latin typeface="Arial" panose="020B0604020202020204" pitchFamily="34" charset="0"/>
                          <a:cs typeface="Arial" panose="020B0604020202020204" pitchFamily="34" charset="0"/>
                        </a:rPr>
                        <a:t>nhiễm</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Hình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ảnh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đôi </a:t>
                      </a:r>
                      <a:r>
                        <a:rPr lang="vi-VN" sz="2400" dirty="0" err="1">
                          <a:latin typeface="Arial" panose="020B0604020202020204" pitchFamily="34" charset="0"/>
                          <a:cs typeface="Arial" panose="020B0604020202020204" pitchFamily="34" charset="0"/>
                        </a:rPr>
                        <a:t>thường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gặp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chủ</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dãn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nằm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cạnh</a:t>
                      </a:r>
                      <a:r>
                        <a:rPr lang="vi-VN" sz="2400" dirty="0">
                          <a:latin typeface="Arial" panose="020B0604020202020204" pitchFamily="34" charset="0"/>
                          <a:cs typeface="Arial" panose="020B0604020202020204" pitchFamily="34" charset="0"/>
                        </a:rPr>
                        <a:t> nhau), </a:t>
                      </a:r>
                      <a:r>
                        <a:rPr lang="vi-VN" sz="2400" dirty="0" err="1">
                          <a:latin typeface="Arial" panose="020B0604020202020204" pitchFamily="34" charset="0"/>
                          <a:cs typeface="Arial" panose="020B0604020202020204" pitchFamily="34" charset="0"/>
                        </a:rPr>
                        <a:t>thậm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kích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thước</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nhỏ</a:t>
                      </a:r>
                      <a:endParaRPr lang="vi-VN"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4830242"/>
                  </a:ext>
                </a:extLst>
              </a:tr>
            </a:tbl>
          </a:graphicData>
        </a:graphic>
      </p:graphicFrame>
      <p:pic>
        <p:nvPicPr>
          <p:cNvPr id="8" name="Hình ảnh 7">
            <a:extLst>
              <a:ext uri="{FF2B5EF4-FFF2-40B4-BE49-F238E27FC236}">
                <a16:creationId xmlns:a16="http://schemas.microsoft.com/office/drawing/2014/main" id="{CFC0F52E-97DB-2CC5-2F1C-9CCDF45330F6}"/>
              </a:ext>
            </a:extLst>
          </p:cNvPr>
          <p:cNvPicPr>
            <a:picLocks noChangeAspect="1"/>
          </p:cNvPicPr>
          <p:nvPr/>
        </p:nvPicPr>
        <p:blipFill>
          <a:blip r:embed="rId2"/>
          <a:stretch>
            <a:fillRect/>
          </a:stretch>
        </p:blipFill>
        <p:spPr>
          <a:xfrm>
            <a:off x="9490245" y="3179298"/>
            <a:ext cx="2531445" cy="1756118"/>
          </a:xfrm>
          <a:prstGeom prst="rect">
            <a:avLst/>
          </a:prstGeom>
        </p:spPr>
      </p:pic>
      <p:pic>
        <p:nvPicPr>
          <p:cNvPr id="9" name="Hình ảnh 8">
            <a:extLst>
              <a:ext uri="{FF2B5EF4-FFF2-40B4-BE49-F238E27FC236}">
                <a16:creationId xmlns:a16="http://schemas.microsoft.com/office/drawing/2014/main" id="{56D49F8E-F11C-D026-E92C-B525046F7597}"/>
              </a:ext>
            </a:extLst>
          </p:cNvPr>
          <p:cNvPicPr>
            <a:picLocks noChangeAspect="1"/>
          </p:cNvPicPr>
          <p:nvPr/>
        </p:nvPicPr>
        <p:blipFill>
          <a:blip r:embed="rId3"/>
          <a:stretch>
            <a:fillRect/>
          </a:stretch>
        </p:blipFill>
        <p:spPr>
          <a:xfrm>
            <a:off x="9490245" y="5148775"/>
            <a:ext cx="2531445" cy="1505243"/>
          </a:xfrm>
          <a:prstGeom prst="rect">
            <a:avLst/>
          </a:prstGeom>
        </p:spPr>
      </p:pic>
      <p:sp>
        <p:nvSpPr>
          <p:cNvPr id="10" name="TextBox 2">
            <a:extLst>
              <a:ext uri="{FF2B5EF4-FFF2-40B4-BE49-F238E27FC236}">
                <a16:creationId xmlns:a16="http://schemas.microsoft.com/office/drawing/2014/main" id="{22A38F21-3770-A4BB-BD8D-02E7BC8AB64B}"/>
              </a:ext>
            </a:extLst>
          </p:cNvPr>
          <p:cNvSpPr txBox="1"/>
          <p:nvPr/>
        </p:nvSpPr>
        <p:spPr>
          <a:xfrm>
            <a:off x="4262511" y="6654017"/>
            <a:ext cx="7929489"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8873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F422F67-4FCC-EDA2-6CBD-76E224EDB936}"/>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NỘI DUNG</a:t>
            </a:r>
          </a:p>
        </p:txBody>
      </p:sp>
      <p:sp>
        <p:nvSpPr>
          <p:cNvPr id="3" name="Chỗ dành sẵn cho Nội dung 2">
            <a:extLst>
              <a:ext uri="{FF2B5EF4-FFF2-40B4-BE49-F238E27FC236}">
                <a16:creationId xmlns:a16="http://schemas.microsoft.com/office/drawing/2014/main" id="{E9B72064-FA6C-D01C-1FE6-07A9C5F24E1A}"/>
              </a:ext>
            </a:extLst>
          </p:cNvPr>
          <p:cNvSpPr>
            <a:spLocks noGrp="1"/>
          </p:cNvSpPr>
          <p:nvPr>
            <p:ph idx="1"/>
          </p:nvPr>
        </p:nvSpPr>
        <p:spPr>
          <a:xfrm>
            <a:off x="2405575" y="1716258"/>
            <a:ext cx="8117059" cy="4194964"/>
          </a:xfrm>
        </p:spPr>
        <p:txBody>
          <a:bodyPr>
            <a:normAutofit lnSpcReduction="10000"/>
          </a:bodyPr>
          <a:lstStyle/>
          <a:p>
            <a:pPr marL="0" indent="0" algn="just">
              <a:buNone/>
            </a:pPr>
            <a:r>
              <a:rPr lang="en-US" sz="28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TỔNG QUAN</a:t>
            </a:r>
          </a:p>
          <a:p>
            <a:pPr marL="0" indent="0" algn="just">
              <a:buNone/>
            </a:pPr>
            <a:r>
              <a:rPr lang="en-US" sz="3200" dirty="0">
                <a:latin typeface="Arial" panose="020B0604020202020204" pitchFamily="34" charset="0"/>
                <a:cs typeface="Arial" panose="020B0604020202020204" pitchFamily="34" charset="0"/>
              </a:rPr>
              <a:t>	CHẨN ĐOÁN</a:t>
            </a:r>
          </a:p>
          <a:p>
            <a:pPr marL="457200" lvl="1" indent="0" algn="just">
              <a:buNone/>
            </a:pPr>
            <a:r>
              <a:rPr lang="en-US" sz="32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1.LÂM SÀNG</a:t>
            </a:r>
          </a:p>
          <a:p>
            <a:pPr marL="457200" lvl="1" indent="0" algn="just">
              <a:buNone/>
            </a:pPr>
            <a:r>
              <a:rPr lang="en-US" sz="2800" dirty="0">
                <a:latin typeface="Arial" panose="020B0604020202020204" pitchFamily="34" charset="0"/>
                <a:cs typeface="Arial" panose="020B0604020202020204" pitchFamily="34" charset="0"/>
              </a:rPr>
              <a:t>	2.CẬN LÂM SÀNG</a:t>
            </a:r>
          </a:p>
          <a:p>
            <a:pPr marL="457200" lvl="1" indent="0" algn="just">
              <a:buNone/>
            </a:pPr>
            <a:r>
              <a:rPr lang="en-US" sz="3200" dirty="0">
                <a:latin typeface="Arial" panose="020B0604020202020204" pitchFamily="34" charset="0"/>
                <a:cs typeface="Arial" panose="020B0604020202020204" pitchFamily="34" charset="0"/>
              </a:rPr>
              <a:t>PHÂN LOẠI GIAI ĐOẠN</a:t>
            </a:r>
          </a:p>
          <a:p>
            <a:pPr marL="457200" lvl="1" indent="0" algn="just">
              <a:buNone/>
            </a:pPr>
            <a:r>
              <a:rPr lang="en-US" sz="3200" dirty="0">
                <a:latin typeface="Arial" panose="020B0604020202020204" pitchFamily="34" charset="0"/>
                <a:cs typeface="Arial" panose="020B0604020202020204" pitchFamily="34" charset="0"/>
              </a:rPr>
              <a:t>ĐIỀU TRỊ </a:t>
            </a:r>
          </a:p>
          <a:p>
            <a:pPr marL="457200" lvl="1" indent="0" algn="just">
              <a:buNone/>
            </a:pPr>
            <a:r>
              <a:rPr lang="en-US" sz="3200" dirty="0">
                <a:latin typeface="Arial" panose="020B0604020202020204" pitchFamily="34" charset="0"/>
                <a:cs typeface="Arial" panose="020B0604020202020204" pitchFamily="34" charset="0"/>
              </a:rPr>
              <a:t>TIÊN LƯỢNG</a:t>
            </a:r>
          </a:p>
        </p:txBody>
      </p:sp>
    </p:spTree>
    <p:extLst>
      <p:ext uri="{BB962C8B-B14F-4D97-AF65-F5344CB8AC3E}">
        <p14:creationId xmlns:p14="http://schemas.microsoft.com/office/powerpoint/2010/main" val="412314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51DAC2-DEC2-B26B-D4EA-ED4F7DF4D095}"/>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1941CA6C-DEFE-F340-6278-41BB3F533413}"/>
              </a:ext>
            </a:extLst>
          </p:cNvPr>
          <p:cNvSpPr>
            <a:spLocks noGrp="1"/>
          </p:cNvSpPr>
          <p:nvPr>
            <p:ph idx="1"/>
          </p:nvPr>
        </p:nvSpPr>
        <p:spPr>
          <a:xfrm>
            <a:off x="2589212" y="1575582"/>
            <a:ext cx="6329705" cy="5022166"/>
          </a:xfrm>
        </p:spPr>
        <p:txBody>
          <a:bodyPr>
            <a:normAutofit lnSpcReduction="10000"/>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pPr marL="0" indent="0">
              <a:buNone/>
            </a:pPr>
            <a:r>
              <a:rPr lang="vi-VN" sz="2600" dirty="0" err="1">
                <a:latin typeface="Arial" panose="020B0604020202020204" pitchFamily="34" charset="0"/>
                <a:cs typeface="Arial" panose="020B0604020202020204" pitchFamily="34" charset="0"/>
              </a:rPr>
              <a:t>b.Phát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hiện</a:t>
            </a:r>
            <a:r>
              <a:rPr lang="vi-VN" sz="2600" dirty="0">
                <a:latin typeface="Arial" panose="020B0604020202020204" pitchFamily="34" charset="0"/>
                <a:cs typeface="Arial" panose="020B0604020202020204" pitchFamily="34" charset="0"/>
              </a:rPr>
              <a:t> di căn </a:t>
            </a:r>
            <a:r>
              <a:rPr lang="vi-VN" sz="2600" dirty="0" err="1">
                <a:latin typeface="Arial" panose="020B0604020202020204" pitchFamily="34" charset="0"/>
                <a:cs typeface="Arial" panose="020B0604020202020204" pitchFamily="34" charset="0"/>
              </a:rPr>
              <a:t>hạch</a:t>
            </a:r>
            <a:r>
              <a:rPr lang="vi-VN" sz="2600" dirty="0">
                <a:latin typeface="Arial" panose="020B0604020202020204" pitchFamily="34" charset="0"/>
                <a:cs typeface="Arial" panose="020B0604020202020204" pitchFamily="34" charset="0"/>
              </a:rPr>
              <a:t>: </a:t>
            </a:r>
          </a:p>
          <a:p>
            <a:pPr marL="0" indent="0">
              <a:buNone/>
            </a:pP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đc</a:t>
            </a:r>
            <a:r>
              <a:rPr lang="vi-VN" sz="2400" dirty="0">
                <a:latin typeface="Arial" panose="020B0604020202020204" pitchFamily="34" charset="0"/>
                <a:cs typeface="Arial" panose="020B0604020202020204" pitchFamily="34" charset="0"/>
              </a:rPr>
              <a:t> xem </a:t>
            </a:r>
            <a:r>
              <a:rPr lang="vi-VN" sz="2400" dirty="0" err="1">
                <a:latin typeface="Arial" panose="020B0604020202020204" pitchFamily="34" charset="0"/>
                <a:cs typeface="Arial" panose="020B0604020202020204" pitchFamily="34" charset="0"/>
              </a:rPr>
              <a:t>là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di căn khi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1 trong 3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điểm</a:t>
            </a:r>
            <a:r>
              <a:rPr lang="vi-VN" sz="2400" dirty="0">
                <a:latin typeface="Arial" panose="020B0604020202020204" pitchFamily="34" charset="0"/>
                <a:cs typeface="Arial" panose="020B0604020202020204" pitchFamily="34" charset="0"/>
              </a:rPr>
              <a:t> sau đây: </a:t>
            </a:r>
          </a:p>
          <a:p>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kính</a:t>
            </a:r>
            <a:r>
              <a:rPr lang="vi-VN" sz="2400" dirty="0">
                <a:latin typeface="Arial" panose="020B0604020202020204" pitchFamily="34" charset="0"/>
                <a:cs typeface="Arial" panose="020B0604020202020204" pitchFamily="34" charset="0"/>
              </a:rPr>
              <a:t> ≥ 1 </a:t>
            </a:r>
            <a:r>
              <a:rPr lang="vi-VN" sz="2400" dirty="0" err="1">
                <a:latin typeface="Arial" panose="020B0604020202020204" pitchFamily="34" charset="0"/>
                <a:cs typeface="Arial" panose="020B0604020202020204" pitchFamily="34" charset="0"/>
              </a:rPr>
              <a:t>cm</a:t>
            </a:r>
            <a:endParaRPr lang="vi-VN" sz="2400" dirty="0">
              <a:latin typeface="Arial" panose="020B0604020202020204" pitchFamily="34" charset="0"/>
              <a:cs typeface="Arial" panose="020B0604020202020204" pitchFamily="34" charset="0"/>
            </a:endParaRPr>
          </a:p>
          <a:p>
            <a:r>
              <a:rPr lang="vi-VN" sz="2400" dirty="0" err="1">
                <a:latin typeface="Arial" panose="020B0604020202020204" pitchFamily="34" charset="0"/>
                <a:cs typeface="Arial" panose="020B0604020202020204" pitchFamily="34" charset="0"/>
              </a:rPr>
              <a:t>Hình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ảnh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hoại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tử</a:t>
            </a:r>
            <a:r>
              <a:rPr lang="vi-VN" sz="2400" dirty="0">
                <a:latin typeface="Arial" panose="020B0604020202020204" pitchFamily="34" charset="0"/>
                <a:cs typeface="Arial" panose="020B0604020202020204" pitchFamily="34" charset="0"/>
              </a:rPr>
              <a:t> trung tâm </a:t>
            </a:r>
            <a:r>
              <a:rPr lang="vi-VN" sz="2400" dirty="0" err="1">
                <a:latin typeface="Arial" panose="020B0604020202020204" pitchFamily="34" charset="0"/>
                <a:cs typeface="Arial" panose="020B0604020202020204" pitchFamily="34" charset="0"/>
              </a:rPr>
              <a:t>bất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kể</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thước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rốn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a:t>
            </a:r>
          </a:p>
          <a:p>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cao hơn nhu mô gan trong phim </a:t>
            </a:r>
            <a:r>
              <a:rPr lang="vi-VN" sz="2400" dirty="0" err="1">
                <a:latin typeface="Arial" panose="020B0604020202020204" pitchFamily="34" charset="0"/>
                <a:cs typeface="Arial" panose="020B0604020202020204" pitchFamily="34" charset="0"/>
              </a:rPr>
              <a:t>thì</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tĩnh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cửa</a:t>
            </a:r>
            <a:endParaRPr lang="vi-VN" sz="2400" dirty="0">
              <a:latin typeface="Arial" panose="020B0604020202020204" pitchFamily="34" charset="0"/>
              <a:cs typeface="Arial" panose="020B0604020202020204" pitchFamily="34" charset="0"/>
            </a:endParaRPr>
          </a:p>
          <a:p>
            <a:endParaRPr lang="en-US" dirty="0"/>
          </a:p>
        </p:txBody>
      </p:sp>
      <p:pic>
        <p:nvPicPr>
          <p:cNvPr id="6" name="Hình ảnh 5">
            <a:extLst>
              <a:ext uri="{FF2B5EF4-FFF2-40B4-BE49-F238E27FC236}">
                <a16:creationId xmlns:a16="http://schemas.microsoft.com/office/drawing/2014/main" id="{CA621D4C-252C-8938-F99D-59EF5863D399}"/>
              </a:ext>
            </a:extLst>
          </p:cNvPr>
          <p:cNvPicPr>
            <a:picLocks noChangeAspect="1"/>
          </p:cNvPicPr>
          <p:nvPr/>
        </p:nvPicPr>
        <p:blipFill>
          <a:blip r:embed="rId2"/>
          <a:stretch>
            <a:fillRect/>
          </a:stretch>
        </p:blipFill>
        <p:spPr>
          <a:xfrm>
            <a:off x="9057098" y="3630370"/>
            <a:ext cx="3011438" cy="2390601"/>
          </a:xfrm>
          <a:prstGeom prst="rect">
            <a:avLst/>
          </a:prstGeom>
        </p:spPr>
      </p:pic>
      <p:sp>
        <p:nvSpPr>
          <p:cNvPr id="7" name="TextBox 2">
            <a:extLst>
              <a:ext uri="{FF2B5EF4-FFF2-40B4-BE49-F238E27FC236}">
                <a16:creationId xmlns:a16="http://schemas.microsoft.com/office/drawing/2014/main" id="{3CE19A28-34C5-8DE8-BC9A-F5C40ACB7BFF}"/>
              </a:ext>
            </a:extLst>
          </p:cNvPr>
          <p:cNvSpPr txBox="1"/>
          <p:nvPr/>
        </p:nvSpPr>
        <p:spPr>
          <a:xfrm>
            <a:off x="4178105" y="6561906"/>
            <a:ext cx="7890431"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3551654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0FF48B8-2D8E-228D-4C4E-AFAD4DCC9A97}"/>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47EED955-F483-774E-5257-EF09710489C5}"/>
              </a:ext>
            </a:extLst>
          </p:cNvPr>
          <p:cNvSpPr>
            <a:spLocks noGrp="1"/>
          </p:cNvSpPr>
          <p:nvPr>
            <p:ph idx="1"/>
          </p:nvPr>
        </p:nvSpPr>
        <p:spPr>
          <a:xfrm>
            <a:off x="2589212" y="1589649"/>
            <a:ext cx="6355492" cy="4781654"/>
          </a:xfrm>
        </p:spPr>
        <p:txBody>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pPr marL="0" indent="0">
              <a:buNone/>
            </a:pPr>
            <a:r>
              <a:rPr lang="vi-VN" sz="2600" dirty="0">
                <a:latin typeface="Arial" panose="020B0604020202020204" pitchFamily="34" charset="0"/>
                <a:cs typeface="Arial" panose="020B0604020202020204" pitchFamily="34" charset="0"/>
              </a:rPr>
              <a:t>c. </a:t>
            </a:r>
            <a:r>
              <a:rPr lang="en-US" sz="2600" dirty="0" err="1">
                <a:latin typeface="Arial" panose="020B0604020202020204" pitchFamily="34" charset="0"/>
                <a:cs typeface="Arial" panose="020B0604020202020204" pitchFamily="34" charset="0"/>
              </a:rPr>
              <a:t>Đánh</a:t>
            </a:r>
            <a:r>
              <a:rPr lang="en-US"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giá</a:t>
            </a:r>
            <a:r>
              <a:rPr lang="vi-VN" sz="2600" dirty="0">
                <a:latin typeface="Arial" panose="020B0604020202020204" pitchFamily="34" charset="0"/>
                <a:cs typeface="Arial" panose="020B0604020202020204" pitchFamily="34" charset="0"/>
              </a:rPr>
              <a:t> di căn xa:</a:t>
            </a:r>
          </a:p>
          <a:p>
            <a:pPr algn="just"/>
            <a:r>
              <a:rPr lang="vi-VN" sz="2100" dirty="0">
                <a:latin typeface="Arial" panose="020B0604020202020204" pitchFamily="34" charset="0"/>
                <a:cs typeface="Arial" panose="020B0604020202020204" pitchFamily="34" charset="0"/>
              </a:rPr>
              <a:t>Di căn gan: </a:t>
            </a:r>
            <a:r>
              <a:rPr lang="vi-VN" sz="2100" dirty="0" err="1">
                <a:latin typeface="Arial" panose="020B0604020202020204" pitchFamily="34" charset="0"/>
                <a:cs typeface="Arial" panose="020B0604020202020204" pitchFamily="34" charset="0"/>
              </a:rPr>
              <a:t>khối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đậm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độ</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thấp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thì</a:t>
            </a:r>
            <a:r>
              <a:rPr lang="vi-VN" sz="2100" dirty="0">
                <a:latin typeface="Arial" panose="020B0604020202020204" pitchFamily="34" charset="0"/>
                <a:cs typeface="Arial" panose="020B0604020202020204" pitchFamily="34" charset="0"/>
              </a:rPr>
              <a:t> TM,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ảnh</a:t>
            </a:r>
            <a:r>
              <a:rPr lang="vi-VN" sz="2100" dirty="0">
                <a:latin typeface="Arial" panose="020B0604020202020204" pitchFamily="34" charset="0"/>
                <a:cs typeface="Arial" panose="020B0604020202020204" pitchFamily="34" charset="0"/>
              </a:rPr>
              <a:t> tăng quang </a:t>
            </a:r>
            <a:r>
              <a:rPr lang="vi-VN" sz="2100" dirty="0" err="1">
                <a:latin typeface="Arial" panose="020B0604020202020204" pitchFamily="34" charset="0"/>
                <a:cs typeface="Arial" panose="020B0604020202020204" pitchFamily="34" charset="0"/>
              </a:rPr>
              <a:t>viền</a:t>
            </a:r>
            <a:endParaRPr lang="vi-VN" sz="2100" dirty="0">
              <a:latin typeface="Arial" panose="020B0604020202020204" pitchFamily="34" charset="0"/>
              <a:cs typeface="Arial" panose="020B0604020202020204" pitchFamily="34" charset="0"/>
            </a:endParaRPr>
          </a:p>
          <a:p>
            <a:pPr algn="just"/>
            <a:r>
              <a:rPr lang="vi-VN" sz="2100" dirty="0">
                <a:latin typeface="Arial" panose="020B0604020202020204" pitchFamily="34" charset="0"/>
                <a:cs typeface="Arial" panose="020B0604020202020204" pitchFamily="34" charset="0"/>
              </a:rPr>
              <a:t>Di căn </a:t>
            </a:r>
            <a:r>
              <a:rPr lang="vi-VN" sz="2100" dirty="0" err="1">
                <a:latin typeface="Arial" panose="020B0604020202020204" pitchFamily="34" charset="0"/>
                <a:cs typeface="Arial" panose="020B0604020202020204" pitchFamily="34" charset="0"/>
              </a:rPr>
              <a:t>phúc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phúc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lên </a:t>
            </a:r>
            <a:r>
              <a:rPr lang="vi-VN" sz="2100" dirty="0" err="1">
                <a:latin typeface="Arial" panose="020B0604020202020204" pitchFamily="34" charset="0"/>
                <a:cs typeface="Arial" panose="020B0604020202020204" pitchFamily="34" charset="0"/>
              </a:rPr>
              <a:t>và</a:t>
            </a:r>
            <a:r>
              <a:rPr lang="vi-VN" sz="2100" dirty="0">
                <a:latin typeface="Arial" panose="020B0604020202020204" pitchFamily="34" charset="0"/>
                <a:cs typeface="Arial" panose="020B0604020202020204" pitchFamily="34" charset="0"/>
              </a:rPr>
              <a:t> tăng </a:t>
            </a:r>
            <a:r>
              <a:rPr lang="vi-VN" sz="2100" dirty="0" err="1">
                <a:latin typeface="Arial" panose="020B0604020202020204" pitchFamily="34" charset="0"/>
                <a:cs typeface="Arial" panose="020B0604020202020204" pitchFamily="34" charset="0"/>
              </a:rPr>
              <a:t>ngấm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thuốc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treo </a:t>
            </a:r>
            <a:r>
              <a:rPr lang="vi-VN" sz="2100" dirty="0" err="1">
                <a:latin typeface="Arial" panose="020B0604020202020204" pitchFamily="34" charset="0"/>
                <a:cs typeface="Arial" panose="020B0604020202020204" pitchFamily="34" charset="0"/>
              </a:rPr>
              <a:t>bện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xoắn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đám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sao,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nếp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gấp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hoặc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đám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lớn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nốt</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hoặc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mảng</a:t>
            </a:r>
            <a:r>
              <a:rPr lang="vi-VN" sz="2100" dirty="0">
                <a:latin typeface="Arial" panose="020B0604020202020204" pitchFamily="34" charset="0"/>
                <a:cs typeface="Arial" panose="020B0604020202020204" pitchFamily="34" charset="0"/>
              </a:rPr>
              <a:t>/</a:t>
            </a:r>
            <a:r>
              <a:rPr lang="vi-VN" sz="2100" dirty="0" err="1">
                <a:latin typeface="Arial" panose="020B0604020202020204" pitchFamily="34" charset="0"/>
                <a:cs typeface="Arial" panose="020B0604020202020204" pitchFamily="34" charset="0"/>
              </a:rPr>
              <a:t>dải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tỷ</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trọng</a:t>
            </a:r>
            <a:r>
              <a:rPr lang="vi-VN" sz="2100" dirty="0">
                <a:latin typeface="Arial" panose="020B0604020202020204" pitchFamily="34" charset="0"/>
                <a:cs typeface="Arial" panose="020B0604020202020204" pitchFamily="34" charset="0"/>
              </a:rPr>
              <a:t> mô </a:t>
            </a:r>
            <a:r>
              <a:rPr lang="vi-VN" sz="2100" dirty="0" err="1">
                <a:latin typeface="Arial" panose="020B0604020202020204" pitchFamily="34" charset="0"/>
                <a:cs typeface="Arial" panose="020B0604020202020204" pitchFamily="34" charset="0"/>
              </a:rPr>
              <a:t>mềm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ảnh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bánh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ruột</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lên </a:t>
            </a:r>
            <a:r>
              <a:rPr lang="vi-VN" sz="2100" dirty="0" err="1">
                <a:latin typeface="Arial" panose="020B0604020202020204" pitchFamily="34" charset="0"/>
                <a:cs typeface="Arial" panose="020B0604020202020204" pitchFamily="34" charset="0"/>
              </a:rPr>
              <a:t>và</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có</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tổn</a:t>
            </a:r>
            <a:r>
              <a:rPr lang="vi-VN" sz="2100" dirty="0">
                <a:latin typeface="Arial" panose="020B0604020202020204" pitchFamily="34" charset="0"/>
                <a:cs typeface="Arial" panose="020B0604020202020204" pitchFamily="34" charset="0"/>
              </a:rPr>
              <a:t> thương </a:t>
            </a:r>
            <a:r>
              <a:rPr lang="vi-VN" sz="2100" dirty="0" err="1">
                <a:latin typeface="Arial" panose="020B0604020202020204" pitchFamily="34" charset="0"/>
                <a:cs typeface="Arial" panose="020B0604020202020204" pitchFamily="34" charset="0"/>
              </a:rPr>
              <a:t>dạng</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nốt</a:t>
            </a:r>
            <a:endParaRPr lang="vi-VN" sz="21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8D2E2EE9-8E5E-05C2-F50D-EDF9BAA299BA}"/>
              </a:ext>
            </a:extLst>
          </p:cNvPr>
          <p:cNvPicPr>
            <a:picLocks noChangeAspect="1"/>
          </p:cNvPicPr>
          <p:nvPr/>
        </p:nvPicPr>
        <p:blipFill>
          <a:blip r:embed="rId2"/>
          <a:stretch>
            <a:fillRect/>
          </a:stretch>
        </p:blipFill>
        <p:spPr>
          <a:xfrm>
            <a:off x="9202993" y="2848658"/>
            <a:ext cx="2509803" cy="1675958"/>
          </a:xfrm>
          <a:prstGeom prst="rect">
            <a:avLst/>
          </a:prstGeom>
        </p:spPr>
      </p:pic>
      <p:pic>
        <p:nvPicPr>
          <p:cNvPr id="5" name="Hình ảnh 4">
            <a:extLst>
              <a:ext uri="{FF2B5EF4-FFF2-40B4-BE49-F238E27FC236}">
                <a16:creationId xmlns:a16="http://schemas.microsoft.com/office/drawing/2014/main" id="{673A30E2-715B-F6C9-3E96-2F9BE203ECF0}"/>
              </a:ext>
            </a:extLst>
          </p:cNvPr>
          <p:cNvPicPr>
            <a:picLocks noChangeAspect="1"/>
          </p:cNvPicPr>
          <p:nvPr/>
        </p:nvPicPr>
        <p:blipFill>
          <a:blip r:embed="rId3"/>
          <a:stretch>
            <a:fillRect/>
          </a:stretch>
        </p:blipFill>
        <p:spPr>
          <a:xfrm>
            <a:off x="9202993" y="4557932"/>
            <a:ext cx="2509803" cy="1675957"/>
          </a:xfrm>
          <a:prstGeom prst="rect">
            <a:avLst/>
          </a:prstGeom>
        </p:spPr>
      </p:pic>
      <p:sp>
        <p:nvSpPr>
          <p:cNvPr id="6" name="TextBox 1">
            <a:extLst>
              <a:ext uri="{FF2B5EF4-FFF2-40B4-BE49-F238E27FC236}">
                <a16:creationId xmlns:a16="http://schemas.microsoft.com/office/drawing/2014/main" id="{5AB6313F-C9C0-5F0D-A8A2-429B9F8F9A37}"/>
              </a:ext>
            </a:extLst>
          </p:cNvPr>
          <p:cNvSpPr txBox="1"/>
          <p:nvPr/>
        </p:nvSpPr>
        <p:spPr>
          <a:xfrm>
            <a:off x="4937759" y="6533536"/>
            <a:ext cx="7076049" cy="276999"/>
          </a:xfrm>
          <a:prstGeom prst="rect">
            <a:avLst/>
          </a:prstGeom>
          <a:noFill/>
        </p:spPr>
        <p:txBody>
          <a:bodyPr wrap="square" rtlCol="0">
            <a:spAutoFit/>
          </a:bodyPr>
          <a:lstStyle/>
          <a:p>
            <a:pPr defTabSz="457200">
              <a:defRPr/>
            </a:pPr>
            <a:r>
              <a:rPr lang="en-US" sz="1200" i="1" dirty="0">
                <a:solidFill>
                  <a:srgbClr val="000000"/>
                </a:solidFill>
                <a:latin typeface="Roboto" panose="02000000000000000000" pitchFamily="2" charset="0"/>
              </a:rPr>
              <a:t>European Society of Radiology (ESR). (2013). CT and PET-CT findings of peritoneal carcinomatosis.</a:t>
            </a:r>
            <a:endParaRPr lang="en-US" sz="1200" i="1" dirty="0">
              <a:solidFill>
                <a:srgbClr val="000000"/>
              </a:solidFill>
              <a:latin typeface="Gill Sans MT" panose="020B0502020104020203"/>
            </a:endParaRPr>
          </a:p>
        </p:txBody>
      </p:sp>
    </p:spTree>
    <p:extLst>
      <p:ext uri="{BB962C8B-B14F-4D97-AF65-F5344CB8AC3E}">
        <p14:creationId xmlns:p14="http://schemas.microsoft.com/office/powerpoint/2010/main" val="148030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1CEF7E4-22FE-0B9D-5E6D-4DA26DFB063D}"/>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5FFF79DE-3D0F-DD61-E3FD-F1130BB7112A}"/>
              </a:ext>
            </a:extLst>
          </p:cNvPr>
          <p:cNvSpPr>
            <a:spLocks noGrp="1"/>
          </p:cNvSpPr>
          <p:nvPr>
            <p:ph idx="1"/>
          </p:nvPr>
        </p:nvSpPr>
        <p:spPr>
          <a:xfrm>
            <a:off x="2405575" y="1603717"/>
            <a:ext cx="7193499" cy="4923692"/>
          </a:xfrm>
        </p:spPr>
        <p:txBody>
          <a:bodyPr>
            <a:normAutofit/>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buNone/>
            </a:pPr>
            <a:r>
              <a:rPr lang="vi-VN" sz="2600" dirty="0">
                <a:latin typeface="Arial" panose="020B0604020202020204" pitchFamily="34" charset="0"/>
                <a:cs typeface="Arial" panose="020B0604020202020204" pitchFamily="34" charset="0"/>
              </a:rPr>
              <a:t>c.</a:t>
            </a:r>
            <a:r>
              <a:rPr lang="en-US" sz="2600" dirty="0">
                <a:latin typeface="Arial" panose="020B0604020202020204" pitchFamily="34" charset="0"/>
                <a:cs typeface="Arial" panose="020B0604020202020204" pitchFamily="34" charset="0"/>
              </a:rPr>
              <a:t>Đ</a:t>
            </a:r>
            <a:r>
              <a:rPr lang="vi-VN" sz="2600" dirty="0" err="1">
                <a:latin typeface="Arial" panose="020B0604020202020204" pitchFamily="34" charset="0"/>
                <a:cs typeface="Arial" panose="020B0604020202020204" pitchFamily="34" charset="0"/>
              </a:rPr>
              <a:t>ánh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giá</a:t>
            </a:r>
            <a:r>
              <a:rPr lang="vi-VN" sz="2600" dirty="0">
                <a:latin typeface="Arial" panose="020B0604020202020204" pitchFamily="34" charset="0"/>
                <a:cs typeface="Arial" panose="020B0604020202020204" pitchFamily="34" charset="0"/>
              </a:rPr>
              <a:t> di căn xa</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a:p>
            <a:pPr marL="0" indent="0" algn="ctr">
              <a:buNone/>
            </a:pPr>
            <a:r>
              <a:rPr lang="vi-VN" sz="2600" dirty="0">
                <a:latin typeface="Arial" panose="020B0604020202020204" pitchFamily="34" charset="0"/>
                <a:cs typeface="Arial" panose="020B0604020202020204" pitchFamily="34" charset="0"/>
              </a:rPr>
              <a:t>CT SCAN NGỰC BỤNG CHẬU CÓ CẢN QUANG</a:t>
            </a:r>
          </a:p>
          <a:p>
            <a:pPr algn="just"/>
            <a:r>
              <a:rPr lang="vi-VN" sz="2400" dirty="0" err="1">
                <a:latin typeface="Arial" panose="020B0604020202020204" pitchFamily="34" charset="0"/>
                <a:cs typeface="Arial" panose="020B0604020202020204" pitchFamily="34" charset="0"/>
              </a:rPr>
              <a:t>Giúp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đánh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giá</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gan, </a:t>
            </a:r>
            <a:r>
              <a:rPr lang="vi-VN" sz="2400" dirty="0" err="1">
                <a:latin typeface="Arial" panose="020B0604020202020204" pitchFamily="34" charset="0"/>
                <a:cs typeface="Arial" panose="020B0604020202020204" pitchFamily="34" charset="0"/>
              </a:rPr>
              <a:t>phúc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phổi</a:t>
            </a:r>
            <a:endParaRPr lang="vi-VN" sz="2400" dirty="0">
              <a:latin typeface="Arial" panose="020B0604020202020204" pitchFamily="34" charset="0"/>
              <a:cs typeface="Arial" panose="020B0604020202020204" pitchFamily="34" charset="0"/>
            </a:endParaRP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88%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hiệu</a:t>
            </a:r>
            <a:r>
              <a:rPr lang="vi-VN" sz="2400" dirty="0">
                <a:latin typeface="Arial" panose="020B0604020202020204" pitchFamily="34" charset="0"/>
                <a:cs typeface="Arial" panose="020B0604020202020204" pitchFamily="34" charset="0"/>
              </a:rPr>
              <a:t> 89% trong di căn gan </a:t>
            </a: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thấp</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phát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phúc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nốt</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nhỏ</a:t>
            </a:r>
            <a:r>
              <a:rPr lang="vi-VN" sz="2400" dirty="0">
                <a:latin typeface="Arial" panose="020B0604020202020204" pitchFamily="34" charset="0"/>
                <a:cs typeface="Arial" panose="020B0604020202020204" pitchFamily="34" charset="0"/>
              </a:rPr>
              <a:t> ở gan </a:t>
            </a:r>
          </a:p>
          <a:p>
            <a:pPr algn="just"/>
            <a:r>
              <a:rPr lang="vi-VN" sz="2400" dirty="0">
                <a:latin typeface="Arial" panose="020B0604020202020204" pitchFamily="34" charset="0"/>
                <a:cs typeface="Arial" panose="020B0604020202020204" pitchFamily="34" charset="0"/>
              </a:rPr>
              <a:t>NCCN </a:t>
            </a:r>
            <a:r>
              <a:rPr lang="vi-VN" sz="2400" dirty="0" err="1">
                <a:latin typeface="Arial" panose="020B0604020202020204" pitchFamily="34" charset="0"/>
                <a:cs typeface="Arial" panose="020B0604020202020204" pitchFamily="34" charset="0"/>
              </a:rPr>
              <a:t>khuyến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cáo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thường</a:t>
            </a:r>
            <a:r>
              <a:rPr lang="vi-VN" sz="2400" dirty="0">
                <a:latin typeface="Arial" panose="020B0604020202020204" pitchFamily="34" charset="0"/>
                <a:cs typeface="Arial" panose="020B0604020202020204" pitchFamily="34" charset="0"/>
              </a:rPr>
              <a:t> quy </a:t>
            </a:r>
          </a:p>
          <a:p>
            <a:endParaRPr lang="en-US" dirty="0"/>
          </a:p>
        </p:txBody>
      </p:sp>
      <p:pic>
        <p:nvPicPr>
          <p:cNvPr id="4" name="Hình ảnh 3">
            <a:extLst>
              <a:ext uri="{FF2B5EF4-FFF2-40B4-BE49-F238E27FC236}">
                <a16:creationId xmlns:a16="http://schemas.microsoft.com/office/drawing/2014/main" id="{398E87E9-F119-5916-E09F-B59BBF2AB4A6}"/>
              </a:ext>
            </a:extLst>
          </p:cNvPr>
          <p:cNvPicPr>
            <a:picLocks noChangeAspect="1"/>
          </p:cNvPicPr>
          <p:nvPr/>
        </p:nvPicPr>
        <p:blipFill>
          <a:blip r:embed="rId3"/>
          <a:stretch>
            <a:fillRect/>
          </a:stretch>
        </p:blipFill>
        <p:spPr>
          <a:xfrm>
            <a:off x="9599074" y="3720830"/>
            <a:ext cx="2465108" cy="2513060"/>
          </a:xfrm>
          <a:prstGeom prst="rect">
            <a:avLst/>
          </a:prstGeom>
        </p:spPr>
      </p:pic>
      <p:sp>
        <p:nvSpPr>
          <p:cNvPr id="5" name="Hộp Văn bản 4">
            <a:extLst>
              <a:ext uri="{FF2B5EF4-FFF2-40B4-BE49-F238E27FC236}">
                <a16:creationId xmlns:a16="http://schemas.microsoft.com/office/drawing/2014/main" id="{536530B8-3059-C365-C287-79AA027E52D0}"/>
              </a:ext>
            </a:extLst>
          </p:cNvPr>
          <p:cNvSpPr txBox="1"/>
          <p:nvPr/>
        </p:nvSpPr>
        <p:spPr>
          <a:xfrm>
            <a:off x="6096000" y="6611779"/>
            <a:ext cx="6095999" cy="246221"/>
          </a:xfrm>
          <a:prstGeom prst="rect">
            <a:avLst/>
          </a:prstGeom>
          <a:noFill/>
        </p:spPr>
        <p:txBody>
          <a:bodyPr wrap="square">
            <a:spAutoFit/>
          </a:bodyPr>
          <a:lstStyle/>
          <a:p>
            <a:pPr defTabSz="457200"/>
            <a:r>
              <a:rPr lang="en-US" sz="1000">
                <a:solidFill>
                  <a:prstClr val="black"/>
                </a:solidFill>
                <a:latin typeface="Calibri" panose="020F0502020204030204"/>
              </a:rPr>
              <a:t>[1] Carlos Castillo. Clinical manifestations, diagnosis, and staging of exocrine pancreatic cancer. Uptodate 2022.</a:t>
            </a:r>
          </a:p>
        </p:txBody>
      </p:sp>
    </p:spTree>
    <p:extLst>
      <p:ext uri="{BB962C8B-B14F-4D97-AF65-F5344CB8AC3E}">
        <p14:creationId xmlns:p14="http://schemas.microsoft.com/office/powerpoint/2010/main" val="332943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F54C88-B0BF-0507-6495-B30E36675533}"/>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567FCCDE-E5D5-1AFE-179C-DC75534CCA44}"/>
              </a:ext>
            </a:extLst>
          </p:cNvPr>
          <p:cNvSpPr>
            <a:spLocks noGrp="1"/>
          </p:cNvSpPr>
          <p:nvPr>
            <p:ph idx="1"/>
          </p:nvPr>
        </p:nvSpPr>
        <p:spPr>
          <a:xfrm>
            <a:off x="2589212" y="1209823"/>
            <a:ext cx="8911687" cy="1280890"/>
          </a:xfrm>
        </p:spPr>
        <p:txBody>
          <a:bodyPr>
            <a:normAutofit fontScale="92500" lnSpcReduction="20000"/>
          </a:bodyPr>
          <a:lstStyle/>
          <a:p>
            <a:pPr marL="0" indent="0">
              <a:buNone/>
            </a:pPr>
            <a:r>
              <a:rPr lang="en-US" sz="2800" b="1" dirty="0">
                <a:latin typeface="Arial" panose="020B0604020202020204" pitchFamily="34" charset="0"/>
                <a:cs typeface="Arial" panose="020B0604020202020204" pitchFamily="34" charset="0"/>
              </a:rPr>
              <a:t>2.CẬN LÂM SÀNG : HÌNH ẢNH HỌC</a:t>
            </a:r>
          </a:p>
          <a:p>
            <a:pPr marL="0" indent="0">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400" dirty="0" err="1">
                <a:latin typeface="Arial" panose="020B0604020202020204" pitchFamily="34" charset="0"/>
                <a:cs typeface="Arial" panose="020B0604020202020204" pitchFamily="34" charset="0"/>
              </a:rPr>
              <a:t>d.Đánh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phẫu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a:t>
            </a:r>
          </a:p>
          <a:p>
            <a:endParaRPr lang="en-US" dirty="0"/>
          </a:p>
        </p:txBody>
      </p:sp>
      <p:graphicFrame>
        <p:nvGraphicFramePr>
          <p:cNvPr id="4" name="Bảng 6">
            <a:extLst>
              <a:ext uri="{FF2B5EF4-FFF2-40B4-BE49-F238E27FC236}">
                <a16:creationId xmlns:a16="http://schemas.microsoft.com/office/drawing/2014/main" id="{6A2EFD63-82EA-1202-5C69-CFBB83A99507}"/>
              </a:ext>
            </a:extLst>
          </p:cNvPr>
          <p:cNvGraphicFramePr>
            <a:graphicFrameLocks noGrp="1"/>
          </p:cNvGraphicFramePr>
          <p:nvPr>
            <p:extLst>
              <p:ext uri="{D42A27DB-BD31-4B8C-83A1-F6EECF244321}">
                <p14:modId xmlns:p14="http://schemas.microsoft.com/office/powerpoint/2010/main" val="789723986"/>
              </p:ext>
            </p:extLst>
          </p:nvPr>
        </p:nvGraphicFramePr>
        <p:xfrm>
          <a:off x="2589212" y="2490713"/>
          <a:ext cx="9494935" cy="3938222"/>
        </p:xfrm>
        <a:graphic>
          <a:graphicData uri="http://schemas.openxmlformats.org/drawingml/2006/table">
            <a:tbl>
              <a:tblPr firstRow="1" bandRow="1"/>
              <a:tblGrid>
                <a:gridCol w="1265033">
                  <a:extLst>
                    <a:ext uri="{9D8B030D-6E8A-4147-A177-3AD203B41FA5}">
                      <a16:colId xmlns:a16="http://schemas.microsoft.com/office/drawing/2014/main" val="1154364822"/>
                    </a:ext>
                  </a:extLst>
                </a:gridCol>
                <a:gridCol w="4145088">
                  <a:extLst>
                    <a:ext uri="{9D8B030D-6E8A-4147-A177-3AD203B41FA5}">
                      <a16:colId xmlns:a16="http://schemas.microsoft.com/office/drawing/2014/main" val="3550052138"/>
                    </a:ext>
                  </a:extLst>
                </a:gridCol>
                <a:gridCol w="4084814">
                  <a:extLst>
                    <a:ext uri="{9D8B030D-6E8A-4147-A177-3AD203B41FA5}">
                      <a16:colId xmlns:a16="http://schemas.microsoft.com/office/drawing/2014/main" val="4039645872"/>
                    </a:ext>
                  </a:extLst>
                </a:gridCol>
              </a:tblGrid>
              <a:tr h="762237">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phẫu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thuật</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Tĩnh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51481990"/>
                  </a:ext>
                </a:extLst>
              </a:tr>
              <a:tr h="762237">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bỏ</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được</a:t>
                      </a:r>
                      <a:endParaRPr lang="vi-VN"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thân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tạng</a:t>
                      </a:r>
                      <a:r>
                        <a:rPr lang="en-US" sz="1400" dirty="0">
                          <a:latin typeface="Arial" panose="020B0604020202020204" pitchFamily="34" charset="0"/>
                          <a:cs typeface="Arial" panose="020B0604020202020204" pitchFamily="34" charset="0"/>
                        </a:rPr>
                        <a:t>, ĐM MMTT, ĐM </a:t>
                      </a:r>
                      <a:r>
                        <a:rPr lang="en-US" sz="1400" dirty="0" err="1">
                          <a:latin typeface="Arial" panose="020B0604020202020204" pitchFamily="34" charset="0"/>
                          <a:cs typeface="Arial" panose="020B0604020202020204" pitchFamily="34" charset="0"/>
                        </a:rPr>
                        <a:t>gan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chung</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Không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MMTT hay TMC,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nhưng chu vi </a:t>
                      </a:r>
                      <a:r>
                        <a:rPr lang="vi-VN" sz="1400" dirty="0" err="1">
                          <a:latin typeface="Arial" panose="020B0604020202020204" pitchFamily="34" charset="0"/>
                          <a:cs typeface="Arial" panose="020B0604020202020204" pitchFamily="34" charset="0"/>
                        </a:rPr>
                        <a:t>tiếp</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xúc</a:t>
                      </a:r>
                      <a:r>
                        <a:rPr lang="vi-VN" sz="1400" dirty="0">
                          <a:latin typeface="Arial" panose="020B0604020202020204" pitchFamily="34" charset="0"/>
                          <a:cs typeface="Arial" panose="020B0604020202020204" pitchFamily="34" charset="0"/>
                        </a:rPr>
                        <a:t> không liên </a:t>
                      </a:r>
                      <a:r>
                        <a:rPr lang="vi-VN" sz="1400" dirty="0" err="1">
                          <a:latin typeface="Arial" panose="020B0604020202020204" pitchFamily="34" charset="0"/>
                          <a:cs typeface="Arial" panose="020B0604020202020204" pitchFamily="34" charset="0"/>
                        </a:rPr>
                        <a:t>tục</a:t>
                      </a:r>
                      <a:r>
                        <a:rPr lang="vi-VN" sz="1400" dirty="0">
                          <a:latin typeface="Arial" panose="020B0604020202020204" pitchFamily="34" charset="0"/>
                          <a:cs typeface="Arial" panose="020B0604020202020204" pitchFamily="34" charset="0"/>
                        </a:rPr>
                        <a:t> &lt; 180o</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59215105"/>
                  </a:ext>
                </a:extLst>
              </a:tr>
              <a:tr h="1206874">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Bờ</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còn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p>
                    <a:p>
                      <a:pPr algn="ctr"/>
                      <a:r>
                        <a:rPr lang="en-US" sz="1400" dirty="0">
                          <a:latin typeface="Arial" panose="020B0604020202020204" pitchFamily="34" charset="0"/>
                          <a:cs typeface="Arial" panose="020B0604020202020204" pitchFamily="34" charset="0"/>
                        </a:rPr>
                        <a:t>(U </a:t>
                      </a:r>
                      <a:r>
                        <a:rPr lang="en-US" sz="1400" dirty="0" err="1">
                          <a:latin typeface="Arial" panose="020B0604020202020204" pitchFamily="34" charset="0"/>
                          <a:cs typeface="Arial" panose="020B0604020202020204" pitchFamily="34" charset="0"/>
                        </a:rPr>
                        <a:t>giáp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biên</a:t>
                      </a:r>
                      <a:r>
                        <a:rPr lang="en-US" sz="1400" dirty="0">
                          <a:latin typeface="Arial" panose="020B0604020202020204" pitchFamily="34" charset="0"/>
                          <a:cs typeface="Arial" panose="020B0604020202020204" pitchFamily="34" charset="0"/>
                        </a:rPr>
                        <a:t>)</a:t>
                      </a: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ĐM gan chung nhưng không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động</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mạch</a:t>
                      </a:r>
                      <a:r>
                        <a:rPr lang="vi-VN" sz="1400" dirty="0">
                          <a:latin typeface="Arial" panose="020B0604020202020204" pitchFamily="34" charset="0"/>
                          <a:cs typeface="Arial" panose="020B0604020202020204" pitchFamily="34" charset="0"/>
                        </a:rPr>
                        <a:t> thân </a:t>
                      </a:r>
                      <a:r>
                        <a:rPr lang="vi-VN" sz="1400" dirty="0" err="1">
                          <a:latin typeface="Arial" panose="020B0604020202020204" pitchFamily="34" charset="0"/>
                          <a:cs typeface="Arial" panose="020B0604020202020204" pitchFamily="34" charset="0"/>
                        </a:rPr>
                        <a:t>tạng</a:t>
                      </a:r>
                      <a:r>
                        <a:rPr lang="vi-VN" sz="1400" dirty="0">
                          <a:latin typeface="Arial" panose="020B0604020202020204" pitchFamily="34" charset="0"/>
                          <a:cs typeface="Arial" panose="020B0604020202020204" pitchFamily="34" charset="0"/>
                        </a:rPr>
                        <a:t>.</a:t>
                      </a:r>
                    </a:p>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ĐM MTTT ≤ 180o</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MTTT hay TMC &gt; 180o, hay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 180o </a:t>
                      </a:r>
                      <a:r>
                        <a:rPr lang="vi-VN" sz="1400" dirty="0" err="1">
                          <a:latin typeface="Arial" panose="020B0604020202020204" pitchFamily="34" charset="0"/>
                          <a:cs typeface="Arial" panose="020B0604020202020204" pitchFamily="34" charset="0"/>
                        </a:rPr>
                        <a:t>kèm</a:t>
                      </a:r>
                      <a:r>
                        <a:rPr lang="vi-VN" sz="1400" dirty="0">
                          <a:latin typeface="Arial" panose="020B0604020202020204" pitchFamily="34" charset="0"/>
                          <a:cs typeface="Arial" panose="020B0604020202020204" pitchFamily="34" charset="0"/>
                        </a:rPr>
                        <a:t> chu vi </a:t>
                      </a:r>
                      <a:r>
                        <a:rPr lang="vi-VN" sz="1400" dirty="0" err="1">
                          <a:latin typeface="Arial" panose="020B0604020202020204" pitchFamily="34" charset="0"/>
                          <a:cs typeface="Arial" panose="020B0604020202020204" pitchFamily="34" charset="0"/>
                        </a:rPr>
                        <a:t>tiếp</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xúc</a:t>
                      </a:r>
                      <a:r>
                        <a:rPr lang="vi-VN" sz="1400" dirty="0">
                          <a:latin typeface="Arial" panose="020B0604020202020204" pitchFamily="34" charset="0"/>
                          <a:cs typeface="Arial" panose="020B0604020202020204" pitchFamily="34" charset="0"/>
                        </a:rPr>
                        <a:t> không liên </a:t>
                      </a:r>
                      <a:r>
                        <a:rPr lang="vi-VN" sz="1400" dirty="0" err="1">
                          <a:latin typeface="Arial" panose="020B0604020202020204" pitchFamily="34" charset="0"/>
                          <a:cs typeface="Arial" panose="020B0604020202020204" pitchFamily="34" charset="0"/>
                        </a:rPr>
                        <a:t>tục</a:t>
                      </a:r>
                      <a:r>
                        <a:rPr lang="vi-VN" sz="1400" dirty="0">
                          <a:latin typeface="Arial" panose="020B0604020202020204" pitchFamily="34" charset="0"/>
                          <a:cs typeface="Arial" panose="020B0604020202020204" pitchFamily="34" charset="0"/>
                        </a:rPr>
                        <a:t> hay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huyết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khối</a:t>
                      </a:r>
                      <a:r>
                        <a:rPr lang="vi-VN" sz="1400" dirty="0">
                          <a:latin typeface="Arial" panose="020B0604020202020204" pitchFamily="34" charset="0"/>
                          <a:cs typeface="Arial" panose="020B0604020202020204" pitchFamily="34" charset="0"/>
                        </a:rPr>
                        <a:t> nhưng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thể</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bỏ</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và</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tạo</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hình</a:t>
                      </a:r>
                      <a:r>
                        <a:rPr lang="vi-VN" sz="1400" dirty="0">
                          <a:latin typeface="Arial" panose="020B0604020202020204" pitchFamily="34" charset="0"/>
                          <a:cs typeface="Arial" panose="020B0604020202020204" pitchFamily="34" charset="0"/>
                        </a:rPr>
                        <a:t>.</a:t>
                      </a:r>
                    </a:p>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a:t>
                      </a:r>
                      <a:r>
                        <a:rPr lang="vi-VN" sz="1400" dirty="0" err="1">
                          <a:latin typeface="Arial" panose="020B0604020202020204" pitchFamily="34" charset="0"/>
                          <a:cs typeface="Arial" panose="020B0604020202020204" pitchFamily="34" charset="0"/>
                        </a:rPr>
                        <a:t>chủ</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dưới</a:t>
                      </a:r>
                      <a:endParaRPr lang="vi-VN"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90961545"/>
                  </a:ext>
                </a:extLst>
              </a:tr>
              <a:tr h="1206874">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vi-VN" sz="1400" dirty="0">
                          <a:latin typeface="Arial" panose="020B0604020202020204" pitchFamily="34" charset="0"/>
                          <a:cs typeface="Arial" panose="020B0604020202020204" pitchFamily="34" charset="0"/>
                        </a:rPr>
                        <a:t>Không </a:t>
                      </a: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được</a:t>
                      </a:r>
                      <a:endParaRPr lang="vi-VN"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a:latin typeface="Arial" panose="020B0604020202020204" pitchFamily="34" charset="0"/>
                          <a:cs typeface="Arial" panose="020B0604020202020204" pitchFamily="34" charset="0"/>
                        </a:rPr>
                        <a:t>Di </a:t>
                      </a:r>
                      <a:r>
                        <a:rPr lang="en-US" sz="1400" dirty="0" err="1">
                          <a:latin typeface="Arial" panose="020B0604020202020204" pitchFamily="34" charset="0"/>
                          <a:cs typeface="Arial" panose="020B0604020202020204" pitchFamily="34" charset="0"/>
                        </a:rPr>
                        <a:t>căn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xa</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gồm</a:t>
                      </a:r>
                      <a:r>
                        <a:rPr lang="en-US" sz="1400" dirty="0">
                          <a:latin typeface="Arial" panose="020B0604020202020204" pitchFamily="34" charset="0"/>
                          <a:cs typeface="Arial" panose="020B0604020202020204" pitchFamily="34" charset="0"/>
                        </a:rPr>
                        <a:t> di </a:t>
                      </a:r>
                      <a:r>
                        <a:rPr lang="en-US" sz="1400" dirty="0" err="1">
                          <a:latin typeface="Arial" panose="020B0604020202020204" pitchFamily="34" charset="0"/>
                          <a:cs typeface="Arial" panose="020B0604020202020204" pitchFamily="34" charset="0"/>
                        </a:rPr>
                        <a:t>căn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nhóm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ngoài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vùng</a:t>
                      </a:r>
                      <a:r>
                        <a:rPr lang="en-US" sz="1400" dirty="0">
                          <a:latin typeface="Arial" panose="020B0604020202020204" pitchFamily="34" charset="0"/>
                          <a:cs typeface="Arial" panose="020B0604020202020204" pitchFamily="34" charset="0"/>
                        </a:rPr>
                        <a:t>)</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ĐM MTTT &gt; 180o</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thân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tạng</a:t>
                      </a:r>
                      <a:r>
                        <a:rPr lang="en-US" sz="1400" dirty="0">
                          <a:latin typeface="Arial" panose="020B0604020202020204" pitchFamily="34" charset="0"/>
                          <a:cs typeface="Arial" panose="020B0604020202020204" pitchFamily="34" charset="0"/>
                        </a:rPr>
                        <a:t> &gt; 180o</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nhánh</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hỗng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tiên</a:t>
                      </a:r>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hình</a:t>
                      </a:r>
                      <a:r>
                        <a:rPr lang="en-US" sz="1400" dirty="0">
                          <a:latin typeface="Arial" panose="020B0604020202020204" pitchFamily="34" charset="0"/>
                          <a:cs typeface="Arial" panose="020B0604020202020204" pitchFamily="34" charset="0"/>
                        </a:rPr>
                        <a:t> TM MMTT hay TMC do u </a:t>
                      </a:r>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thuyến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đoạn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nhánh</a:t>
                      </a:r>
                      <a:r>
                        <a:rPr lang="en-US" sz="1400" dirty="0">
                          <a:latin typeface="Arial" panose="020B0604020202020204" pitchFamily="34" charset="0"/>
                          <a:cs typeface="Arial" panose="020B0604020202020204" pitchFamily="34" charset="0"/>
                        </a:rPr>
                        <a:t> TM </a:t>
                      </a:r>
                      <a:r>
                        <a:rPr lang="en-US" sz="1400" dirty="0" err="1">
                          <a:latin typeface="Arial" panose="020B0604020202020204" pitchFamily="34" charset="0"/>
                          <a:cs typeface="Arial" panose="020B0604020202020204" pitchFamily="34" charset="0"/>
                        </a:rPr>
                        <a:t>hỗng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tiên</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771426145"/>
                  </a:ext>
                </a:extLst>
              </a:tr>
            </a:tbl>
          </a:graphicData>
        </a:graphic>
      </p:graphicFrame>
      <p:sp>
        <p:nvSpPr>
          <p:cNvPr id="5" name="TextBox 6">
            <a:extLst>
              <a:ext uri="{FF2B5EF4-FFF2-40B4-BE49-F238E27FC236}">
                <a16:creationId xmlns:a16="http://schemas.microsoft.com/office/drawing/2014/main" id="{1F658611-F694-62DC-C791-FA6E788922C0}"/>
              </a:ext>
            </a:extLst>
          </p:cNvPr>
          <p:cNvSpPr txBox="1">
            <a:spLocks noChangeArrowheads="1"/>
          </p:cNvSpPr>
          <p:nvPr/>
        </p:nvSpPr>
        <p:spPr bwMode="auto">
          <a:xfrm>
            <a:off x="309488" y="6428935"/>
            <a:ext cx="11665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(1) </a:t>
            </a:r>
            <a:r>
              <a:rPr lang="vi-VN" altLang="en-US" sz="1200" i="1" dirty="0">
                <a:solidFill>
                  <a:srgbClr val="000000"/>
                </a:solidFill>
                <a:latin typeface="Arial" panose="020B0604020202020204" pitchFamily="34" charset="0"/>
              </a:rPr>
              <a:t>NCCN </a:t>
            </a:r>
            <a:r>
              <a:rPr lang="vi-VN" altLang="en-US" sz="1200" i="1" dirty="0" err="1">
                <a:solidFill>
                  <a:srgbClr val="000000"/>
                </a:solidFill>
                <a:latin typeface="Arial" panose="020B0604020202020204" pitchFamily="34" charset="0"/>
              </a:rPr>
              <a:t>guidelines</a:t>
            </a:r>
            <a:r>
              <a:rPr lang="vi-VN" altLang="en-US" sz="1200" i="1" dirty="0">
                <a:solidFill>
                  <a:srgbClr val="000000"/>
                </a:solidFill>
                <a:latin typeface="Arial" panose="020B0604020202020204" pitchFamily="34" charset="0"/>
              </a:rPr>
              <a:t> (2015), "</a:t>
            </a:r>
            <a:r>
              <a:rPr lang="vi-VN" altLang="en-US" sz="1200" i="1" dirty="0" err="1">
                <a:solidFill>
                  <a:srgbClr val="000000"/>
                </a:solidFill>
                <a:latin typeface="Arial" panose="020B0604020202020204" pitchFamily="34" charset="0"/>
              </a:rPr>
              <a:t>Pancreatic</a:t>
            </a:r>
            <a:r>
              <a:rPr lang="vi-VN" altLang="en-US" sz="1200" i="1" dirty="0">
                <a:solidFill>
                  <a:srgbClr val="000000"/>
                </a:solidFill>
                <a:latin typeface="Arial" panose="020B0604020202020204" pitchFamily="34" charset="0"/>
              </a:rPr>
              <a:t> </a:t>
            </a:r>
            <a:r>
              <a:rPr lang="vi-VN" altLang="en-US" sz="1200" i="1" dirty="0" err="1">
                <a:solidFill>
                  <a:srgbClr val="000000"/>
                </a:solidFill>
                <a:latin typeface="Arial" panose="020B0604020202020204" pitchFamily="34" charset="0"/>
              </a:rPr>
              <a:t>adenocarcinoma</a:t>
            </a:r>
            <a:r>
              <a:rPr lang="vi-VN" altLang="en-US" sz="1200" i="1" dirty="0">
                <a:solidFill>
                  <a:srgbClr val="000000"/>
                </a:solidFill>
                <a:latin typeface="Arial" panose="020B0604020202020204" pitchFamily="34" charset="0"/>
              </a:rPr>
              <a:t>". 2.2015</a:t>
            </a:r>
            <a:endParaRPr lang="en-US" altLang="en-US" sz="1200" i="1" dirty="0">
              <a:solidFill>
                <a:srgbClr val="000000"/>
              </a:solidFill>
              <a:latin typeface="Arial" panose="020B0604020202020204" pitchFamily="34" charset="0"/>
            </a:endParaRPr>
          </a:p>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(2) Carlos Valls </a:t>
            </a:r>
            <a:r>
              <a:rPr lang="en-US" altLang="en-US" sz="1200" i="1" dirty="0" err="1">
                <a:solidFill>
                  <a:srgbClr val="000000"/>
                </a:solidFill>
                <a:latin typeface="Arial" panose="020B0604020202020204" pitchFamily="34" charset="0"/>
              </a:rPr>
              <a:t>và</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các</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cộng</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sự</a:t>
            </a:r>
            <a:r>
              <a:rPr lang="en-US" altLang="en-US" sz="1200" i="1" dirty="0">
                <a:solidFill>
                  <a:srgbClr val="000000"/>
                </a:solidFill>
                <a:latin typeface="Arial" panose="020B0604020202020204" pitchFamily="34" charset="0"/>
              </a:rPr>
              <a:t>. (2002), "Dual-Phase Helical CT of Pancreatic Adenocarcinoma", American Journal of Roentgenology. 178(4), tr. 821-826</a:t>
            </a:r>
          </a:p>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(3) Daniel T. Pham </a:t>
            </a:r>
            <a:r>
              <a:rPr lang="en-US" altLang="en-US" sz="1200" i="1" dirty="0" err="1">
                <a:solidFill>
                  <a:srgbClr val="000000"/>
                </a:solidFill>
                <a:latin typeface="Arial" panose="020B0604020202020204" pitchFamily="34" charset="0"/>
              </a:rPr>
              <a:t>và</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các</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cộng</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sự</a:t>
            </a:r>
            <a:r>
              <a:rPr lang="en-US" altLang="en-US" sz="1200" i="1" dirty="0">
                <a:solidFill>
                  <a:srgbClr val="000000"/>
                </a:solidFill>
                <a:latin typeface="Arial" panose="020B0604020202020204" pitchFamily="34" charset="0"/>
              </a:rPr>
              <a:t>. (2009), "Evaluation of Periampullary Pathology With CT Volumetric Oblique Coronal Reformations", American Journal of Roentgenology. 193(3), tr. W202-W208</a:t>
            </a:r>
          </a:p>
        </p:txBody>
      </p:sp>
    </p:spTree>
    <p:extLst>
      <p:ext uri="{BB962C8B-B14F-4D97-AF65-F5344CB8AC3E}">
        <p14:creationId xmlns:p14="http://schemas.microsoft.com/office/powerpoint/2010/main" val="2790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C4E2DF-DF8E-351C-738C-5BADBFCE7D8B}"/>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C70CB6E4-AF33-2AAA-9D3A-54AA71BFAAC1}"/>
              </a:ext>
            </a:extLst>
          </p:cNvPr>
          <p:cNvSpPr>
            <a:spLocks noGrp="1"/>
          </p:cNvSpPr>
          <p:nvPr>
            <p:ph idx="1"/>
          </p:nvPr>
        </p:nvSpPr>
        <p:spPr>
          <a:xfrm>
            <a:off x="2419643" y="1575581"/>
            <a:ext cx="6665363" cy="4843319"/>
          </a:xfrm>
        </p:spPr>
        <p:txBody>
          <a:bodyPr>
            <a:normAutofit/>
          </a:bodyPr>
          <a:lstStyle/>
          <a:p>
            <a:pPr marL="0" indent="0">
              <a:buNone/>
            </a:pPr>
            <a:r>
              <a:rPr lang="vi-VN" sz="2800" b="1" dirty="0">
                <a:latin typeface="Arial" panose="020B0604020202020204" pitchFamily="34" charset="0"/>
                <a:cs typeface="Arial" panose="020B0604020202020204" pitchFamily="34" charset="0"/>
              </a:rPr>
              <a:t>2.CẬN LÂM SÀNG : HÌNH ẢNH HỌC</a:t>
            </a:r>
          </a:p>
          <a:p>
            <a:pPr marL="0" indent="0">
              <a:buNone/>
            </a:pPr>
            <a:r>
              <a:rPr lang="vi-VN" sz="2600" dirty="0">
                <a:latin typeface="Arial" panose="020B0604020202020204" pitchFamily="34" charset="0"/>
                <a:cs typeface="Arial" panose="020B0604020202020204" pitchFamily="34" charset="0"/>
              </a:rPr>
              <a:t>EUS</a:t>
            </a:r>
          </a:p>
          <a:p>
            <a:r>
              <a:rPr lang="vi-VN" dirty="0">
                <a:latin typeface="Arial" panose="020B0604020202020204" pitchFamily="34" charset="0"/>
                <a:cs typeface="Arial" panose="020B0604020202020204" pitchFamily="34" charset="0"/>
              </a:rPr>
              <a:t>Ưu </a:t>
            </a:r>
            <a:r>
              <a:rPr lang="vi-VN" dirty="0" err="1">
                <a:latin typeface="Arial" panose="020B0604020202020204" pitchFamily="34" charset="0"/>
                <a:cs typeface="Arial" panose="020B0604020202020204" pitchFamily="34" charset="0"/>
              </a:rPr>
              <a:t>điểm</a:t>
            </a:r>
            <a:endParaRPr lang="vi-VN" dirty="0">
              <a:latin typeface="Arial" panose="020B0604020202020204" pitchFamily="34" charset="0"/>
              <a:cs typeface="Arial" panose="020B0604020202020204" pitchFamily="34" charset="0"/>
            </a:endParaRPr>
          </a:p>
          <a:p>
            <a:pPr lvl="1"/>
            <a:r>
              <a:rPr lang="vi-VN" sz="1800" dirty="0" err="1">
                <a:latin typeface="Arial" panose="020B0604020202020204" pitchFamily="34" charset="0"/>
                <a:cs typeface="Arial" panose="020B0604020202020204" pitchFamily="34" charset="0"/>
              </a:rPr>
              <a:t>Đánh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giá</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mạch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máu</a:t>
            </a:r>
            <a:r>
              <a:rPr lang="vi-VN" sz="1800" dirty="0">
                <a:latin typeface="Arial" panose="020B0604020202020204" pitchFamily="34" charset="0"/>
                <a:cs typeface="Arial" panose="020B0604020202020204" pitchFamily="34" charset="0"/>
              </a:rPr>
              <a:t>, di căn </a:t>
            </a:r>
            <a:r>
              <a:rPr lang="vi-VN" sz="1800" dirty="0" err="1">
                <a:latin typeface="Arial" panose="020B0604020202020204" pitchFamily="34" charset="0"/>
                <a:cs typeface="Arial" panose="020B0604020202020204" pitchFamily="34" charset="0"/>
              </a:rPr>
              <a:t>hạch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tốt</a:t>
            </a:r>
            <a:r>
              <a:rPr lang="vi-VN" sz="1800" dirty="0">
                <a:latin typeface="Arial" panose="020B0604020202020204" pitchFamily="34" charset="0"/>
                <a:cs typeface="Arial" panose="020B0604020202020204" pitchFamily="34" charset="0"/>
              </a:rPr>
              <a:t> hơn CT</a:t>
            </a:r>
          </a:p>
          <a:p>
            <a:pPr lvl="1"/>
            <a:r>
              <a:rPr lang="vi-VN" sz="1800" dirty="0" err="1">
                <a:latin typeface="Arial" panose="020B0604020202020204" pitchFamily="34" charset="0"/>
                <a:cs typeface="Arial" panose="020B0604020202020204" pitchFamily="34" charset="0"/>
              </a:rPr>
              <a:t>Khảo</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sát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được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khối</a:t>
            </a:r>
            <a:r>
              <a:rPr lang="vi-VN" sz="1800" dirty="0">
                <a:latin typeface="Arial" panose="020B0604020202020204" pitchFamily="34" charset="0"/>
                <a:cs typeface="Arial" panose="020B0604020202020204" pitchFamily="34" charset="0"/>
              </a:rPr>
              <a:t> u </a:t>
            </a:r>
            <a:r>
              <a:rPr lang="vi-VN" sz="1800" dirty="0" err="1">
                <a:latin typeface="Arial" panose="020B0604020202020204" pitchFamily="34" charset="0"/>
                <a:cs typeface="Arial" panose="020B0604020202020204" pitchFamily="34" charset="0"/>
              </a:rPr>
              <a:t>dưới</a:t>
            </a:r>
            <a:r>
              <a:rPr lang="vi-VN" sz="1800" dirty="0">
                <a:latin typeface="Arial" panose="020B0604020202020204" pitchFamily="34" charset="0"/>
                <a:cs typeface="Arial" panose="020B0604020202020204" pitchFamily="34" charset="0"/>
              </a:rPr>
              <a:t> 2 </a:t>
            </a:r>
            <a:r>
              <a:rPr lang="vi-VN" sz="1800" dirty="0" err="1">
                <a:latin typeface="Arial" panose="020B0604020202020204" pitchFamily="34" charset="0"/>
                <a:cs typeface="Arial" panose="020B0604020202020204" pitchFamily="34" charset="0"/>
              </a:rPr>
              <a:t>cm</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mà</a:t>
            </a:r>
            <a:r>
              <a:rPr lang="vi-VN" sz="1800" dirty="0">
                <a:latin typeface="Arial" panose="020B0604020202020204" pitchFamily="34" charset="0"/>
                <a:cs typeface="Arial" panose="020B0604020202020204" pitchFamily="34" charset="0"/>
              </a:rPr>
              <a:t> CT </a:t>
            </a:r>
            <a:r>
              <a:rPr lang="vi-VN" sz="1800" dirty="0" err="1">
                <a:latin typeface="Arial" panose="020B0604020202020204" pitchFamily="34" charset="0"/>
                <a:cs typeface="Arial" panose="020B0604020202020204" pitchFamily="34" charset="0"/>
              </a:rPr>
              <a:t>scan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bỏ</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sót</a:t>
            </a:r>
            <a:r>
              <a:rPr lang="vi-VN" sz="1800" dirty="0">
                <a:latin typeface="Arial" panose="020B0604020202020204" pitchFamily="34" charset="0"/>
                <a:cs typeface="Arial" panose="020B0604020202020204" pitchFamily="34" charset="0"/>
              </a:rPr>
              <a:t>.</a:t>
            </a:r>
          </a:p>
          <a:p>
            <a:pPr lvl="1"/>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sinh </a:t>
            </a:r>
            <a:r>
              <a:rPr lang="vi-VN" sz="1800" dirty="0" err="1">
                <a:latin typeface="Arial" panose="020B0604020202020204" pitchFamily="34" charset="0"/>
                <a:cs typeface="Arial" panose="020B0604020202020204" pitchFamily="34" charset="0"/>
              </a:rPr>
              <a:t>thiết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làm</a:t>
            </a:r>
            <a:r>
              <a:rPr lang="vi-VN" sz="1800" dirty="0">
                <a:latin typeface="Arial" panose="020B0604020202020204" pitchFamily="34" charset="0"/>
                <a:cs typeface="Arial" panose="020B0604020202020204" pitchFamily="34" charset="0"/>
              </a:rPr>
              <a:t> mô </a:t>
            </a:r>
            <a:r>
              <a:rPr lang="vi-VN" sz="1800" dirty="0" err="1">
                <a:latin typeface="Arial" panose="020B0604020202020204" pitchFamily="34" charset="0"/>
                <a:cs typeface="Arial" panose="020B0604020202020204" pitchFamily="34" charset="0"/>
              </a:rPr>
              <a:t>bệnh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học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trước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mổ</a:t>
            </a:r>
            <a:r>
              <a:rPr lang="vi-VN" sz="1800" dirty="0">
                <a:latin typeface="Arial" panose="020B0604020202020204" pitchFamily="34" charset="0"/>
                <a:cs typeface="Arial" panose="020B0604020202020204" pitchFamily="34" charset="0"/>
              </a:rPr>
              <a:t> (EUS – FNA)</a:t>
            </a:r>
          </a:p>
          <a:p>
            <a:r>
              <a:rPr lang="vi-VN" dirty="0" err="1">
                <a:latin typeface="Arial" panose="020B0604020202020204" pitchFamily="34" charset="0"/>
                <a:cs typeface="Arial" panose="020B0604020202020204" pitchFamily="34" charset="0"/>
              </a:rPr>
              <a:t>Hạn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chế</a:t>
            </a:r>
            <a:r>
              <a:rPr lang="vi-VN" dirty="0">
                <a:latin typeface="Arial" panose="020B0604020202020204" pitchFamily="34" charset="0"/>
                <a:cs typeface="Arial" panose="020B0604020202020204" pitchFamily="34" charset="0"/>
              </a:rPr>
              <a:t>: </a:t>
            </a:r>
          </a:p>
          <a:p>
            <a:pPr lvl="1"/>
            <a:r>
              <a:rPr lang="vi-VN" sz="1800" dirty="0" err="1">
                <a:latin typeface="Arial" panose="020B0604020202020204" pitchFamily="34" charset="0"/>
                <a:cs typeface="Arial" panose="020B0604020202020204" pitchFamily="34" charset="0"/>
              </a:rPr>
              <a:t>Phụ</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thuộc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người</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thực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hiện</a:t>
            </a:r>
            <a:endParaRPr lang="vi-VN" sz="1800" dirty="0">
              <a:latin typeface="Arial" panose="020B0604020202020204" pitchFamily="34" charset="0"/>
              <a:cs typeface="Arial" panose="020B0604020202020204" pitchFamily="34" charset="0"/>
            </a:endParaRPr>
          </a:p>
          <a:p>
            <a:pPr lvl="1"/>
            <a:r>
              <a:rPr lang="vi-VN" sz="1800" dirty="0">
                <a:latin typeface="Arial" panose="020B0604020202020204" pitchFamily="34" charset="0"/>
                <a:cs typeface="Arial" panose="020B0604020202020204" pitchFamily="34" charset="0"/>
              </a:rPr>
              <a:t>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nguy cơ gây </a:t>
            </a:r>
            <a:r>
              <a:rPr lang="vi-VN" sz="1800" dirty="0" err="1">
                <a:latin typeface="Arial" panose="020B0604020202020204" pitchFamily="34" charset="0"/>
                <a:cs typeface="Arial" panose="020B0604020202020204" pitchFamily="34" charset="0"/>
              </a:rPr>
              <a:t>biến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chứng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chảy</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máu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thủng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tràng</a:t>
            </a:r>
            <a:r>
              <a:rPr lang="vi-VN" sz="1800" dirty="0">
                <a:latin typeface="Arial" panose="020B0604020202020204" pitchFamily="34" charset="0"/>
                <a:cs typeface="Arial" panose="020B0604020202020204" pitchFamily="34" charset="0"/>
              </a:rPr>
              <a:t>, viêm </a:t>
            </a:r>
            <a:r>
              <a:rPr lang="vi-VN" sz="1800" dirty="0" err="1">
                <a:latin typeface="Arial" panose="020B0604020202020204" pitchFamily="34" charset="0"/>
                <a:cs typeface="Arial" panose="020B0604020202020204" pitchFamily="34" charset="0"/>
              </a:rPr>
              <a:t>tuỵ</a:t>
            </a:r>
            <a:r>
              <a:rPr lang="vi-VN" sz="1800" dirty="0">
                <a:latin typeface="Arial" panose="020B0604020202020204" pitchFamily="34" charset="0"/>
                <a:cs typeface="Arial" panose="020B0604020202020204" pitchFamily="34" charset="0"/>
              </a:rPr>
              <a:t> (0.1-1%)</a:t>
            </a:r>
          </a:p>
          <a:p>
            <a:endParaRPr lang="vi-VN" dirty="0">
              <a:latin typeface="Arial" panose="020B0604020202020204" pitchFamily="34" charset="0"/>
              <a:cs typeface="Arial" panose="020B0604020202020204" pitchFamily="34" charset="0"/>
            </a:endParaRPr>
          </a:p>
          <a:p>
            <a:pPr marL="0" indent="0">
              <a:buNone/>
            </a:pPr>
            <a:endParaRPr lang="vi-VN"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D7547531-29B3-7895-6B10-D8382B6B2FE3}"/>
              </a:ext>
            </a:extLst>
          </p:cNvPr>
          <p:cNvPicPr>
            <a:picLocks noChangeAspect="1"/>
          </p:cNvPicPr>
          <p:nvPr/>
        </p:nvPicPr>
        <p:blipFill>
          <a:blip r:embed="rId3"/>
          <a:stretch>
            <a:fillRect/>
          </a:stretch>
        </p:blipFill>
        <p:spPr>
          <a:xfrm>
            <a:off x="9085007" y="2152357"/>
            <a:ext cx="3106994" cy="2053883"/>
          </a:xfrm>
          <a:prstGeom prst="rect">
            <a:avLst/>
          </a:prstGeom>
        </p:spPr>
      </p:pic>
      <p:pic>
        <p:nvPicPr>
          <p:cNvPr id="5" name="Hình ảnh 4">
            <a:extLst>
              <a:ext uri="{FF2B5EF4-FFF2-40B4-BE49-F238E27FC236}">
                <a16:creationId xmlns:a16="http://schemas.microsoft.com/office/drawing/2014/main" id="{DE2C93C5-1BFA-96E2-741A-B54DC427014D}"/>
              </a:ext>
            </a:extLst>
          </p:cNvPr>
          <p:cNvPicPr>
            <a:picLocks noChangeAspect="1"/>
          </p:cNvPicPr>
          <p:nvPr/>
        </p:nvPicPr>
        <p:blipFill>
          <a:blip r:embed="rId4"/>
          <a:stretch>
            <a:fillRect/>
          </a:stretch>
        </p:blipFill>
        <p:spPr>
          <a:xfrm>
            <a:off x="9085006" y="4246197"/>
            <a:ext cx="3106994" cy="1788843"/>
          </a:xfrm>
          <a:prstGeom prst="rect">
            <a:avLst/>
          </a:prstGeom>
        </p:spPr>
      </p:pic>
      <p:sp>
        <p:nvSpPr>
          <p:cNvPr id="6" name="TextBox 1">
            <a:extLst>
              <a:ext uri="{FF2B5EF4-FFF2-40B4-BE49-F238E27FC236}">
                <a16:creationId xmlns:a16="http://schemas.microsoft.com/office/drawing/2014/main" id="{B669F4C2-D045-3356-ABB1-4D300C3197CE}"/>
              </a:ext>
            </a:extLst>
          </p:cNvPr>
          <p:cNvSpPr txBox="1"/>
          <p:nvPr/>
        </p:nvSpPr>
        <p:spPr>
          <a:xfrm>
            <a:off x="4206240" y="6074997"/>
            <a:ext cx="7985759" cy="1107996"/>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EUS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ghi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nhận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hẹp</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đoạn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cuối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OMC</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Dấu</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 :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ống</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tụy</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chính</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Dấu</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mũi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tên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bóng</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vater</a:t>
            </a:r>
            <a:endPar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Phan Minh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Trí</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Đỗ</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Đình</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Công, (2021),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Bệnh</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ngoại</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khoa tiêu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hoá</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Trường</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Đại</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Y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dược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TPHCM,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713252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8BB33F-4165-2B63-73B2-6C6CB26C190D}"/>
              </a:ext>
            </a:extLst>
          </p:cNvPr>
          <p:cNvSpPr>
            <a:spLocks noGrp="1"/>
          </p:cNvSpPr>
          <p:nvPr>
            <p:ph type="title"/>
          </p:nvPr>
        </p:nvSpPr>
        <p:spPr>
          <a:xfrm>
            <a:off x="1687670" y="624110"/>
            <a:ext cx="4038876" cy="1280890"/>
          </a:xfrm>
        </p:spPr>
        <p:txBody>
          <a:bodyPr>
            <a:normAutofit/>
          </a:bodyPr>
          <a:lstStyle/>
          <a:p>
            <a:r>
              <a:rPr kumimoji="0" lang="en-US" b="1" i="0" u="none" strike="noStrike" kern="1200" cap="none" spc="0" normalizeH="0" baseline="0" noProof="0" dirty="0" err="1">
                <a:ln>
                  <a:noFill/>
                </a:ln>
                <a:effectLst/>
                <a:uLnTx/>
                <a:uFillTx/>
                <a:latin typeface="Arial" panose="020B0604020202020204" pitchFamily="34" charset="0"/>
                <a:ea typeface="+mj-ea"/>
                <a:cs typeface="Arial" panose="020B0604020202020204" pitchFamily="34" charset="0"/>
              </a:rPr>
              <a:t>Chẩn</a:t>
            </a:r>
            <a:r>
              <a:rPr kumimoji="0" lang="en-US" b="1"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 </a:t>
            </a:r>
            <a:r>
              <a:rPr kumimoji="0" lang="en-US" b="1" i="0" u="none" strike="noStrike" kern="1200" cap="none" spc="0" normalizeH="0" baseline="0" noProof="0" dirty="0" err="1">
                <a:ln>
                  <a:noFill/>
                </a:ln>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316019E3-413A-C33E-B484-2F94821BE33A}"/>
              </a:ext>
            </a:extLst>
          </p:cNvPr>
          <p:cNvSpPr>
            <a:spLocks noGrp="1"/>
          </p:cNvSpPr>
          <p:nvPr>
            <p:ph idx="1"/>
          </p:nvPr>
        </p:nvSpPr>
        <p:spPr>
          <a:xfrm>
            <a:off x="1683955" y="1445341"/>
            <a:ext cx="6376833" cy="5166473"/>
          </a:xfrm>
        </p:spPr>
        <p:txBody>
          <a:bodyPr>
            <a:normAutofit lnSpcReduction="10000"/>
          </a:bodyPr>
          <a:lstStyle/>
          <a:p>
            <a:pPr marL="0" indent="0">
              <a:lnSpc>
                <a:spcPct val="90000"/>
              </a:lnSpc>
              <a:buNone/>
            </a:pPr>
            <a:r>
              <a:rPr lang="vi-VN" sz="2800" b="1" dirty="0">
                <a:solidFill>
                  <a:schemeClr val="tx1"/>
                </a:solidFill>
                <a:latin typeface="Arial" panose="020B0604020202020204" pitchFamily="34" charset="0"/>
                <a:cs typeface="Arial" panose="020B0604020202020204" pitchFamily="34" charset="0"/>
              </a:rPr>
              <a:t>2.CẬN LÂM SÀNG : HÌNH ẢNH HỌC</a:t>
            </a:r>
          </a:p>
          <a:p>
            <a:pPr marL="0" indent="0">
              <a:lnSpc>
                <a:spcPct val="90000"/>
              </a:lnSpc>
              <a:buNone/>
            </a:pPr>
            <a:r>
              <a:rPr lang="vi-VN" sz="2600" dirty="0">
                <a:solidFill>
                  <a:schemeClr val="tx1"/>
                </a:solidFill>
                <a:latin typeface="Arial" panose="020B0604020202020204" pitchFamily="34" charset="0"/>
                <a:cs typeface="Arial" panose="020B0604020202020204" pitchFamily="34" charset="0"/>
              </a:rPr>
              <a:t>MRCP</a:t>
            </a: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xâm </a:t>
            </a:r>
            <a:r>
              <a:rPr lang="vi-VN" sz="2400" dirty="0" err="1">
                <a:solidFill>
                  <a:schemeClr val="tx1"/>
                </a:solidFill>
                <a:latin typeface="Arial" panose="020B0604020202020204" pitchFamily="34" charset="0"/>
                <a:cs typeface="Arial" panose="020B0604020202020204" pitchFamily="34" charset="0"/>
              </a:rPr>
              <a:t>lấn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khảo</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sát</a:t>
            </a:r>
            <a:r>
              <a:rPr lang="vi-VN" sz="2400" dirty="0">
                <a:solidFill>
                  <a:schemeClr val="tx1"/>
                </a:solidFill>
                <a:latin typeface="Arial" panose="020B0604020202020204" pitchFamily="34" charset="0"/>
                <a:cs typeface="Arial" panose="020B0604020202020204" pitchFamily="34" charset="0"/>
              </a:rPr>
              <a:t> cây </a:t>
            </a:r>
            <a:r>
              <a:rPr lang="vi-VN" sz="2400" dirty="0" err="1">
                <a:solidFill>
                  <a:schemeClr val="tx1"/>
                </a:solidFill>
                <a:latin typeface="Arial" panose="020B0604020202020204" pitchFamily="34" charset="0"/>
                <a:cs typeface="Arial" panose="020B0604020202020204" pitchFamily="34" charset="0"/>
              </a:rPr>
              <a:t>đường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mật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và</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các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mạch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máu</a:t>
            </a:r>
            <a:r>
              <a:rPr lang="vi-VN" sz="2400" dirty="0">
                <a:solidFill>
                  <a:schemeClr val="tx1"/>
                </a:solidFill>
                <a:latin typeface="Arial" panose="020B0604020202020204" pitchFamily="34" charset="0"/>
                <a:cs typeface="Arial" panose="020B0604020202020204" pitchFamily="34" charset="0"/>
              </a:rPr>
              <a:t> liên quan</a:t>
            </a:r>
          </a:p>
          <a:p>
            <a:pPr algn="just">
              <a:lnSpc>
                <a:spcPct val="90000"/>
              </a:lnSpc>
            </a:pPr>
            <a:r>
              <a:rPr lang="vi-VN" sz="2400" dirty="0" err="1">
                <a:solidFill>
                  <a:schemeClr val="tx1"/>
                </a:solidFill>
                <a:latin typeface="Arial" panose="020B0604020202020204" pitchFamily="34" charset="0"/>
                <a:cs typeface="Arial" panose="020B0604020202020204" pitchFamily="34" charset="0"/>
              </a:rPr>
              <a:t>Độ</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nhạy</a:t>
            </a:r>
            <a:r>
              <a:rPr lang="vi-VN" sz="2400" dirty="0">
                <a:solidFill>
                  <a:schemeClr val="tx1"/>
                </a:solidFill>
                <a:latin typeface="Arial" panose="020B0604020202020204" pitchFamily="34" charset="0"/>
                <a:cs typeface="Arial" panose="020B0604020202020204" pitchFamily="34" charset="0"/>
              </a:rPr>
              <a:t> cao hơn so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CT </a:t>
            </a:r>
            <a:r>
              <a:rPr lang="vi-VN" sz="2400" dirty="0" err="1">
                <a:solidFill>
                  <a:schemeClr val="tx1"/>
                </a:solidFill>
                <a:latin typeface="Arial" panose="020B0604020202020204" pitchFamily="34" charset="0"/>
                <a:cs typeface="Arial" panose="020B0604020202020204" pitchFamily="34" charset="0"/>
              </a:rPr>
              <a:t>Scan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đặc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biệt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là</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đối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những</a:t>
            </a:r>
            <a:r>
              <a:rPr lang="vi-VN" sz="2400" dirty="0">
                <a:solidFill>
                  <a:schemeClr val="tx1"/>
                </a:solidFill>
                <a:latin typeface="Arial" panose="020B0604020202020204" pitchFamily="34" charset="0"/>
                <a:cs typeface="Arial" panose="020B0604020202020204" pitchFamily="34" charset="0"/>
              </a:rPr>
              <a:t> U &lt; 2cm, u </a:t>
            </a:r>
            <a:r>
              <a:rPr lang="vi-VN" sz="2400" dirty="0" err="1">
                <a:solidFill>
                  <a:schemeClr val="tx1"/>
                </a:solidFill>
                <a:latin typeface="Arial" panose="020B0604020202020204" pitchFamily="34" charset="0"/>
                <a:cs typeface="Arial" panose="020B0604020202020204" pitchFamily="34" charset="0"/>
              </a:rPr>
              <a:t>đoạn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cuối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mật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chủ</a:t>
            </a:r>
            <a:r>
              <a:rPr lang="vi-VN" sz="2400" dirty="0">
                <a:solidFill>
                  <a:schemeClr val="tx1"/>
                </a:solidFill>
                <a:latin typeface="Arial" panose="020B0604020202020204" pitchFamily="34" charset="0"/>
                <a:cs typeface="Arial" panose="020B0604020202020204" pitchFamily="34" charset="0"/>
              </a:rPr>
              <a:t>)</a:t>
            </a:r>
          </a:p>
          <a:p>
            <a:pPr algn="just">
              <a:lnSpc>
                <a:spcPct val="90000"/>
              </a:lnSpc>
            </a:pPr>
            <a:r>
              <a:rPr lang="vi-VN" sz="2400" dirty="0">
                <a:solidFill>
                  <a:schemeClr val="tx1"/>
                </a:solidFill>
                <a:latin typeface="Arial" panose="020B0604020202020204" pitchFamily="34" charset="0"/>
                <a:cs typeface="Arial" panose="020B0604020202020204" pitchFamily="34" charset="0"/>
              </a:rPr>
              <a:t>Phân </a:t>
            </a:r>
            <a:r>
              <a:rPr lang="vi-VN" sz="2400" dirty="0" err="1">
                <a:solidFill>
                  <a:schemeClr val="tx1"/>
                </a:solidFill>
                <a:latin typeface="Arial" panose="020B0604020202020204" pitchFamily="34" charset="0"/>
                <a:cs typeface="Arial" panose="020B0604020202020204" pitchFamily="34" charset="0"/>
              </a:rPr>
              <a:t>biệt</a:t>
            </a:r>
            <a:r>
              <a:rPr lang="vi-VN" sz="2400" dirty="0">
                <a:solidFill>
                  <a:schemeClr val="tx1"/>
                </a:solidFill>
                <a:latin typeface="Arial" panose="020B0604020202020204" pitchFamily="34" charset="0"/>
                <a:cs typeface="Arial" panose="020B0604020202020204" pitchFamily="34" charset="0"/>
              </a:rPr>
              <a:t> viêm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và</a:t>
            </a:r>
            <a:r>
              <a:rPr lang="vi-VN" sz="2400" dirty="0">
                <a:solidFill>
                  <a:schemeClr val="tx1"/>
                </a:solidFill>
                <a:latin typeface="Arial" panose="020B0604020202020204" pitchFamily="34" charset="0"/>
                <a:cs typeface="Arial" panose="020B0604020202020204" pitchFamily="34" charset="0"/>
              </a:rPr>
              <a:t> ung thư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hình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ảnh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thông </a:t>
            </a:r>
            <a:r>
              <a:rPr lang="vi-VN" sz="2400" dirty="0" err="1">
                <a:solidFill>
                  <a:schemeClr val="tx1"/>
                </a:solidFill>
                <a:latin typeface="Arial" panose="020B0604020202020204" pitchFamily="34" charset="0"/>
                <a:cs typeface="Arial" panose="020B0604020202020204" pitchFamily="34" charset="0"/>
              </a:rPr>
              <a:t>suốt</a:t>
            </a:r>
            <a:r>
              <a:rPr lang="vi-VN" sz="2400" dirty="0">
                <a:solidFill>
                  <a:schemeClr val="tx1"/>
                </a:solidFill>
                <a:latin typeface="Arial" panose="020B0604020202020204" pitchFamily="34" charset="0"/>
                <a:cs typeface="Arial" panose="020B0604020202020204" pitchFamily="34" charset="0"/>
              </a:rPr>
              <a:t> )</a:t>
            </a: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xâm </a:t>
            </a:r>
            <a:r>
              <a:rPr lang="vi-VN" sz="2400" dirty="0" err="1">
                <a:solidFill>
                  <a:schemeClr val="tx1"/>
                </a:solidFill>
                <a:latin typeface="Arial" panose="020B0604020202020204" pitchFamily="34" charset="0"/>
                <a:cs typeface="Arial" panose="020B0604020202020204" pitchFamily="34" charset="0"/>
              </a:rPr>
              <a:t>lấn</a:t>
            </a:r>
            <a:r>
              <a:rPr lang="vi-VN" sz="2400" dirty="0">
                <a:solidFill>
                  <a:schemeClr val="tx1"/>
                </a:solidFill>
                <a:latin typeface="Arial" panose="020B0604020202020204" pitchFamily="34" charset="0"/>
                <a:cs typeface="Arial" panose="020B0604020202020204" pitchFamily="34" charset="0"/>
              </a:rPr>
              <a:t> so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ERCP =&gt; </a:t>
            </a:r>
            <a:r>
              <a:rPr lang="vi-VN" sz="2400" dirty="0" err="1">
                <a:solidFill>
                  <a:schemeClr val="tx1"/>
                </a:solidFill>
                <a:latin typeface="Arial" panose="020B0604020202020204" pitchFamily="34" charset="0"/>
                <a:cs typeface="Arial" panose="020B0604020202020204" pitchFamily="34" charset="0"/>
              </a:rPr>
              <a:t>tránh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được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các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biến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chứng</a:t>
            </a:r>
            <a:endParaRPr lang="vi-VN" sz="2400" dirty="0">
              <a:solidFill>
                <a:schemeClr val="tx1"/>
              </a:solidFill>
              <a:latin typeface="Arial" panose="020B0604020202020204" pitchFamily="34" charset="0"/>
              <a:cs typeface="Arial" panose="020B0604020202020204" pitchFamily="34" charset="0"/>
            </a:endParaRP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a:t>
            </a:r>
            <a:r>
              <a:rPr lang="vi-VN" sz="2400" dirty="0" err="1">
                <a:solidFill>
                  <a:schemeClr val="tx1"/>
                </a:solidFill>
                <a:latin typeface="Arial" panose="020B0604020202020204" pitchFamily="34" charset="0"/>
                <a:cs typeface="Arial" panose="020B0604020202020204" pitchFamily="34" charset="0"/>
              </a:rPr>
              <a:t>thể</a:t>
            </a:r>
            <a:r>
              <a:rPr lang="vi-VN" sz="2400" dirty="0">
                <a:solidFill>
                  <a:schemeClr val="tx1"/>
                </a:solidFill>
                <a:latin typeface="Arial" panose="020B0604020202020204" pitchFamily="34" charset="0"/>
                <a:cs typeface="Arial" panose="020B0604020202020204" pitchFamily="34" charset="0"/>
              </a:rPr>
              <a:t> thay </a:t>
            </a:r>
            <a:r>
              <a:rPr lang="vi-VN" sz="2400" dirty="0" err="1">
                <a:solidFill>
                  <a:schemeClr val="tx1"/>
                </a:solidFill>
                <a:latin typeface="Arial" panose="020B0604020202020204" pitchFamily="34" charset="0"/>
                <a:cs typeface="Arial" panose="020B0604020202020204" pitchFamily="34" charset="0"/>
              </a:rPr>
              <a:t>thế</a:t>
            </a:r>
            <a:r>
              <a:rPr lang="vi-VN" sz="2400" dirty="0">
                <a:solidFill>
                  <a:schemeClr val="tx1"/>
                </a:solidFill>
                <a:latin typeface="Arial" panose="020B0604020202020204" pitchFamily="34" charset="0"/>
                <a:cs typeface="Arial" panose="020B0604020202020204" pitchFamily="34" charset="0"/>
              </a:rPr>
              <a:t> ERCP trong </a:t>
            </a:r>
            <a:r>
              <a:rPr lang="vi-VN" sz="2400" dirty="0" err="1">
                <a:solidFill>
                  <a:schemeClr val="tx1"/>
                </a:solidFill>
                <a:latin typeface="Arial" panose="020B0604020202020204" pitchFamily="34" charset="0"/>
                <a:cs typeface="Arial" panose="020B0604020202020204" pitchFamily="34" charset="0"/>
              </a:rPr>
              <a:t>chẩn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đoán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tế</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bào</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học</a:t>
            </a:r>
            <a:r>
              <a:rPr lang="vi-VN" sz="2400" dirty="0">
                <a:solidFill>
                  <a:schemeClr val="tx1"/>
                </a:solidFill>
                <a:latin typeface="Arial" panose="020B0604020202020204" pitchFamily="34" charset="0"/>
                <a:cs typeface="Arial" panose="020B0604020202020204" pitchFamily="34" charset="0"/>
              </a:rPr>
              <a:t>.</a:t>
            </a:r>
          </a:p>
          <a:p>
            <a:pPr>
              <a:lnSpc>
                <a:spcPct val="90000"/>
              </a:lnSpc>
            </a:pPr>
            <a:endParaRPr lang="en-US" sz="1500" dirty="0">
              <a:solidFill>
                <a:schemeClr val="tx1"/>
              </a:solidFill>
            </a:endParaRPr>
          </a:p>
        </p:txBody>
      </p:sp>
      <p:pic>
        <p:nvPicPr>
          <p:cNvPr id="5" name="Hình ảnh 4">
            <a:extLst>
              <a:ext uri="{FF2B5EF4-FFF2-40B4-BE49-F238E27FC236}">
                <a16:creationId xmlns:a16="http://schemas.microsoft.com/office/drawing/2014/main" id="{AEBDCBFE-20D5-142B-B132-B60B201709DD}"/>
              </a:ext>
            </a:extLst>
          </p:cNvPr>
          <p:cNvPicPr>
            <a:picLocks noChangeAspect="1"/>
          </p:cNvPicPr>
          <p:nvPr/>
        </p:nvPicPr>
        <p:blipFill>
          <a:blip r:embed="rId3"/>
          <a:stretch>
            <a:fillRect/>
          </a:stretch>
        </p:blipFill>
        <p:spPr>
          <a:xfrm>
            <a:off x="8266122" y="2067951"/>
            <a:ext cx="1955408" cy="1912486"/>
          </a:xfrm>
          <a:prstGeom prst="rect">
            <a:avLst/>
          </a:prstGeom>
        </p:spPr>
      </p:pic>
      <p:pic>
        <p:nvPicPr>
          <p:cNvPr id="6" name="Hình ảnh 5">
            <a:extLst>
              <a:ext uri="{FF2B5EF4-FFF2-40B4-BE49-F238E27FC236}">
                <a16:creationId xmlns:a16="http://schemas.microsoft.com/office/drawing/2014/main" id="{729FFCA2-55E5-ADAB-E57A-372A8D6B09A4}"/>
              </a:ext>
            </a:extLst>
          </p:cNvPr>
          <p:cNvPicPr>
            <a:picLocks noChangeAspect="1"/>
          </p:cNvPicPr>
          <p:nvPr/>
        </p:nvPicPr>
        <p:blipFill>
          <a:blip r:embed="rId4"/>
          <a:stretch>
            <a:fillRect/>
          </a:stretch>
        </p:blipFill>
        <p:spPr>
          <a:xfrm>
            <a:off x="10221530" y="2067951"/>
            <a:ext cx="1970470" cy="1912486"/>
          </a:xfrm>
          <a:prstGeom prst="rect">
            <a:avLst/>
          </a:prstGeom>
        </p:spPr>
      </p:pic>
      <p:pic>
        <p:nvPicPr>
          <p:cNvPr id="4" name="Hình ảnh 3">
            <a:extLst>
              <a:ext uri="{FF2B5EF4-FFF2-40B4-BE49-F238E27FC236}">
                <a16:creationId xmlns:a16="http://schemas.microsoft.com/office/drawing/2014/main" id="{09EDD35D-B7B0-5F8A-F3F0-E02DA12A5E69}"/>
              </a:ext>
            </a:extLst>
          </p:cNvPr>
          <p:cNvPicPr>
            <a:picLocks noChangeAspect="1"/>
          </p:cNvPicPr>
          <p:nvPr/>
        </p:nvPicPr>
        <p:blipFill>
          <a:blip r:embed="rId5"/>
          <a:stretch>
            <a:fillRect/>
          </a:stretch>
        </p:blipFill>
        <p:spPr>
          <a:xfrm>
            <a:off x="8266122" y="4120737"/>
            <a:ext cx="3925878" cy="2069048"/>
          </a:xfrm>
          <a:prstGeom prst="rect">
            <a:avLst/>
          </a:prstGeom>
        </p:spPr>
      </p:pic>
      <p:sp>
        <p:nvSpPr>
          <p:cNvPr id="7" name="TextBox 1">
            <a:extLst>
              <a:ext uri="{FF2B5EF4-FFF2-40B4-BE49-F238E27FC236}">
                <a16:creationId xmlns:a16="http://schemas.microsoft.com/office/drawing/2014/main" id="{40AD6F4B-8DC9-52BD-389E-EAF5417354AA}"/>
              </a:ext>
            </a:extLst>
          </p:cNvPr>
          <p:cNvSpPr txBox="1"/>
          <p:nvPr/>
        </p:nvSpPr>
        <p:spPr>
          <a:xfrm>
            <a:off x="4318782" y="6471138"/>
            <a:ext cx="7873217" cy="73866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endParaRPr kumimoji="0" lang="vi-VN" sz="1200" b="0" i="1" u="none" strike="noStrike" kern="0" cap="none" spc="0" normalizeH="0" baseline="0" noProof="0" dirty="0">
              <a:ln>
                <a:noFill/>
              </a:ln>
              <a:solidFill>
                <a:srgbClr val="40404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NCCN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guidelines</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(2015),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Pancreatic</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adenocarcinoma</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2.2015</a:t>
            </a:r>
            <a:endParaRPr kumimoji="0" lang="en-US" sz="1200" b="0" i="1" u="none" strike="noStrike" kern="0" cap="none" spc="0" normalizeH="0" baseline="0" noProof="0" dirty="0">
              <a:ln>
                <a:noFill/>
              </a:ln>
              <a:solidFill>
                <a:srgbClr val="404040"/>
              </a:solidFill>
              <a:effectLst/>
              <a:uLnTx/>
              <a:uFillTx/>
              <a:latin typeface="Gill Sans MT" panose="020B0502020104020203"/>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186652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78AF530-775C-B306-9B19-21DD8184275A}"/>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AF3A2F92-0CEC-9CDD-584B-D6C84DF0756A}"/>
              </a:ext>
            </a:extLst>
          </p:cNvPr>
          <p:cNvSpPr>
            <a:spLocks noGrp="1"/>
          </p:cNvSpPr>
          <p:nvPr>
            <p:ph idx="1"/>
          </p:nvPr>
        </p:nvSpPr>
        <p:spPr>
          <a:xfrm>
            <a:off x="2208629" y="1561513"/>
            <a:ext cx="7097566" cy="5050301"/>
          </a:xfrm>
        </p:spPr>
        <p:txBody>
          <a:bodyPr>
            <a:normAutofit fontScale="92500" lnSpcReduction="20000"/>
          </a:bodyPr>
          <a:lstStyle/>
          <a:p>
            <a:pPr marL="0" indent="0">
              <a:buNone/>
            </a:pPr>
            <a:r>
              <a:rPr lang="vi-VN" sz="3000" b="1" dirty="0">
                <a:latin typeface="Arial" panose="020B0604020202020204" pitchFamily="34" charset="0"/>
                <a:cs typeface="Arial" panose="020B0604020202020204" pitchFamily="34" charset="0"/>
              </a:rPr>
              <a:t>2.CẬN LÂM SÀNG : HÌNH ẢNH HỌC</a:t>
            </a:r>
            <a:endParaRPr lang="en-US" sz="3000" b="1"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ERCP</a:t>
            </a:r>
            <a:endParaRPr lang="vi-VN" sz="2800" dirty="0">
              <a:latin typeface="Arial" panose="020B0604020202020204" pitchFamily="34" charset="0"/>
              <a:cs typeface="Arial" panose="020B0604020202020204" pitchFamily="34" charset="0"/>
            </a:endParaRPr>
          </a:p>
          <a:p>
            <a:pPr algn="just"/>
            <a:r>
              <a:rPr lang="vi-VN" dirty="0" err="1">
                <a:latin typeface="Arial" panose="020B0604020202020204" pitchFamily="34" charset="0"/>
                <a:cs typeface="Arial" panose="020B0604020202020204" pitchFamily="34" charset="0"/>
              </a:rPr>
              <a:t>Là</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
            </a:r>
            <a:r>
              <a:rPr lang="vi-VN" dirty="0">
                <a:latin typeface="Arial" panose="020B0604020202020204" pitchFamily="34" charset="0"/>
                <a:cs typeface="Arial" panose="020B0604020202020204" pitchFamily="34" charset="0"/>
              </a:rPr>
              <a:t>hương </a:t>
            </a:r>
            <a:r>
              <a:rPr lang="vi-VN" dirty="0" err="1">
                <a:latin typeface="Arial" panose="020B0604020202020204" pitchFamily="34" charset="0"/>
                <a:cs typeface="Arial" panose="020B0604020202020204" pitchFamily="34" charset="0"/>
              </a:rPr>
              <a:t>tiện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chẩn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đoán</a:t>
            </a:r>
            <a:r>
              <a:rPr lang="vi-VN" dirty="0">
                <a:latin typeface="Arial" panose="020B0604020202020204" pitchFamily="34" charset="0"/>
                <a:cs typeface="Arial" panose="020B0604020202020204" pitchFamily="34" charset="0"/>
              </a:rPr>
              <a:t>:</a:t>
            </a:r>
          </a:p>
          <a:p>
            <a:pPr lvl="1" algn="just"/>
            <a:r>
              <a:rPr lang="vi-VN" sz="1800" dirty="0" err="1">
                <a:latin typeface="Arial" panose="020B0604020202020204" pitchFamily="34" charset="0"/>
                <a:cs typeface="Arial" panose="020B0604020202020204" pitchFamily="34" charset="0"/>
              </a:rPr>
              <a:t>Hữu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ích</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tắc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nghẽn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ống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tụy</a:t>
            </a:r>
            <a:r>
              <a:rPr lang="vi-VN" sz="1800" dirty="0">
                <a:latin typeface="Arial" panose="020B0604020202020204" pitchFamily="34" charset="0"/>
                <a:cs typeface="Arial" panose="020B0604020202020204" pitchFamily="34" charset="0"/>
              </a:rPr>
              <a:t> nhưng không </a:t>
            </a:r>
            <a:r>
              <a:rPr lang="vi-VN" sz="1800" dirty="0" err="1">
                <a:latin typeface="Arial" panose="020B0604020202020204" pitchFamily="34" charset="0"/>
                <a:cs typeface="Arial" panose="020B0604020202020204" pitchFamily="34" charset="0"/>
              </a:rPr>
              <a:t>thấy</a:t>
            </a:r>
            <a:r>
              <a:rPr lang="vi-VN" sz="1800" dirty="0">
                <a:latin typeface="Arial" panose="020B0604020202020204" pitchFamily="34" charset="0"/>
                <a:cs typeface="Arial" panose="020B0604020202020204" pitchFamily="34" charset="0"/>
              </a:rPr>
              <a:t> U trên CT hay MRI</a:t>
            </a:r>
          </a:p>
          <a:p>
            <a:pPr lvl="1" algn="just"/>
            <a:r>
              <a:rPr lang="vi-VN" sz="1800" dirty="0">
                <a:latin typeface="Arial" panose="020B0604020202020204" pitchFamily="34" charset="0"/>
                <a:cs typeface="Arial" panose="020B0604020202020204" pitchFamily="34" charset="0"/>
              </a:rPr>
              <a:t>Sinh </a:t>
            </a:r>
            <a:r>
              <a:rPr lang="vi-VN" sz="1800" dirty="0" err="1">
                <a:latin typeface="Arial" panose="020B0604020202020204" pitchFamily="34" charset="0"/>
                <a:cs typeface="Arial" panose="020B0604020202020204" pitchFamily="34" charset="0"/>
              </a:rPr>
              <a:t>thiết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tế</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bào</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học</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nhất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là</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đối</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với</a:t>
            </a:r>
            <a:r>
              <a:rPr lang="vi-VN"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đoạn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cuối</a:t>
            </a:r>
            <a:r>
              <a:rPr lang="vi-VN" sz="1800" dirty="0">
                <a:latin typeface="Arial" panose="020B0604020202020204" pitchFamily="34" charset="0"/>
                <a:cs typeface="Arial" panose="020B0604020202020204" pitchFamily="34" charset="0"/>
              </a:rPr>
              <a:t> OMC, u </a:t>
            </a:r>
            <a:r>
              <a:rPr lang="vi-VN" sz="1800" dirty="0" err="1">
                <a:latin typeface="Arial" panose="020B0604020202020204" pitchFamily="34" charset="0"/>
                <a:cs typeface="Arial" panose="020B0604020202020204" pitchFamily="34" charset="0"/>
              </a:rPr>
              <a:t>bóng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Vater</a:t>
            </a:r>
            <a:r>
              <a:rPr lang="vi-VN" sz="1800" dirty="0">
                <a:latin typeface="Arial" panose="020B0604020202020204" pitchFamily="34" charset="0"/>
                <a:cs typeface="Arial" panose="020B0604020202020204" pitchFamily="34" charset="0"/>
              </a:rPr>
              <a:t> hay </a:t>
            </a:r>
            <a:r>
              <a:rPr lang="en-US" sz="1800" dirty="0">
                <a:latin typeface="Arial" panose="020B0604020202020204" pitchFamily="34" charset="0"/>
                <a:cs typeface="Arial" panose="020B0604020202020204" pitchFamily="34" charset="0"/>
              </a:rPr>
              <a:t>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tràng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đều</a:t>
            </a:r>
            <a:r>
              <a:rPr lang="vi-VN" sz="1800" dirty="0">
                <a:latin typeface="Arial" panose="020B0604020202020204" pitchFamily="34" charset="0"/>
                <a:cs typeface="Arial" panose="020B0604020202020204" pitchFamily="34" charset="0"/>
              </a:rPr>
              <a:t> nên </a:t>
            </a:r>
            <a:r>
              <a:rPr lang="vi-VN" sz="1800" dirty="0" err="1">
                <a:latin typeface="Arial" panose="020B0604020202020204" pitchFamily="34" charset="0"/>
                <a:cs typeface="Arial" panose="020B0604020202020204" pitchFamily="34" charset="0"/>
              </a:rPr>
              <a:t>cần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GPB </a:t>
            </a:r>
            <a:r>
              <a:rPr lang="vi-VN" sz="1800" dirty="0" err="1">
                <a:latin typeface="Arial" panose="020B0604020202020204" pitchFamily="34" charset="0"/>
                <a:cs typeface="Arial" panose="020B0604020202020204" pitchFamily="34" charset="0"/>
              </a:rPr>
              <a:t>trước</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mổ</a:t>
            </a:r>
            <a:r>
              <a:rPr lang="vi-VN" sz="1800" dirty="0">
                <a:latin typeface="Arial" panose="020B0604020202020204" pitchFamily="34" charset="0"/>
                <a:cs typeface="Arial" panose="020B0604020202020204" pitchFamily="34" charset="0"/>
              </a:rPr>
              <a:t>)</a:t>
            </a:r>
          </a:p>
          <a:p>
            <a:pPr lvl="1" algn="just"/>
            <a:r>
              <a:rPr lang="vi-VN" sz="1800" dirty="0" err="1">
                <a:latin typeface="Arial" panose="020B0604020202020204" pitchFamily="34" charset="0"/>
                <a:cs typeface="Arial" panose="020B0604020202020204" pitchFamily="34" charset="0"/>
              </a:rPr>
              <a:t>Dấu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hiệu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chít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hẹp</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bất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thường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và</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dãn</a:t>
            </a:r>
            <a:r>
              <a:rPr lang="vi-VN" sz="1800" dirty="0">
                <a:latin typeface="Arial" panose="020B0604020202020204" pitchFamily="34" charset="0"/>
                <a:cs typeface="Arial" panose="020B0604020202020204" pitchFamily="34" charset="0"/>
              </a:rPr>
              <a:t> ở </a:t>
            </a:r>
            <a:r>
              <a:rPr lang="vi-VN" sz="1800" dirty="0" err="1">
                <a:latin typeface="Arial" panose="020B0604020202020204" pitchFamily="34" charset="0"/>
                <a:cs typeface="Arial" panose="020B0604020202020204" pitchFamily="34" charset="0"/>
              </a:rPr>
              <a:t>phần</a:t>
            </a:r>
            <a:r>
              <a:rPr lang="vi-VN" sz="1800" dirty="0">
                <a:latin typeface="Arial" panose="020B0604020202020204" pitchFamily="34" charset="0"/>
                <a:cs typeface="Arial" panose="020B0604020202020204" pitchFamily="34" charset="0"/>
              </a:rPr>
              <a:t> xa </a:t>
            </a:r>
            <a:r>
              <a:rPr lang="vi-VN" sz="1800" dirty="0" err="1">
                <a:latin typeface="Arial" panose="020B0604020202020204" pitchFamily="34" charset="0"/>
                <a:cs typeface="Arial" panose="020B0604020202020204" pitchFamily="34" charset="0"/>
              </a:rPr>
              <a:t>của</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ống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tụy</a:t>
            </a:r>
            <a:r>
              <a:rPr lang="vi-VN" sz="1800" dirty="0">
                <a:latin typeface="Arial" panose="020B0604020202020204" pitchFamily="34" charset="0"/>
                <a:cs typeface="Arial" panose="020B0604020202020204" pitchFamily="34" charset="0"/>
              </a:rPr>
              <a:t> hay OMC </a:t>
            </a:r>
          </a:p>
          <a:p>
            <a:pPr algn="just"/>
            <a:r>
              <a:rPr lang="vi-VN" dirty="0" err="1">
                <a:latin typeface="Arial" panose="020B0604020202020204" pitchFamily="34" charset="0"/>
                <a:cs typeface="Arial" panose="020B0604020202020204" pitchFamily="34" charset="0"/>
              </a:rPr>
              <a:t>Là</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
            </a:r>
            <a:r>
              <a:rPr lang="vi-VN" dirty="0">
                <a:latin typeface="Arial" panose="020B0604020202020204" pitchFamily="34" charset="0"/>
                <a:cs typeface="Arial" panose="020B0604020202020204" pitchFamily="34" charset="0"/>
              </a:rPr>
              <a:t>hương </a:t>
            </a:r>
            <a:r>
              <a:rPr lang="vi-VN" dirty="0" err="1">
                <a:latin typeface="Arial" panose="020B0604020202020204" pitchFamily="34" charset="0"/>
                <a:cs typeface="Arial" panose="020B0604020202020204" pitchFamily="34" charset="0"/>
              </a:rPr>
              <a:t>tiện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điều</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trị</a:t>
            </a:r>
            <a:r>
              <a:rPr lang="vi-V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đ</a:t>
            </a:r>
            <a:r>
              <a:rPr lang="vi-VN" dirty="0" err="1">
                <a:latin typeface="Arial" panose="020B0604020202020204" pitchFamily="34" charset="0"/>
                <a:cs typeface="Arial" panose="020B0604020202020204" pitchFamily="34" charset="0"/>
              </a:rPr>
              <a:t>ặt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Stent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hoặc</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ống</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mũi</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mật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giải</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áp</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đường</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mật</a:t>
            </a:r>
            <a:endParaRPr lang="vi-VN" dirty="0">
              <a:latin typeface="Arial" panose="020B0604020202020204" pitchFamily="34" charset="0"/>
              <a:cs typeface="Arial" panose="020B0604020202020204" pitchFamily="34" charset="0"/>
            </a:endParaRPr>
          </a:p>
          <a:p>
            <a:pPr algn="just"/>
            <a:r>
              <a:rPr lang="vi-VN" dirty="0" err="1">
                <a:latin typeface="Arial" panose="020B0604020202020204" pitchFamily="34" charset="0"/>
                <a:cs typeface="Arial" panose="020B0604020202020204" pitchFamily="34" charset="0"/>
              </a:rPr>
              <a:t>Hạn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chế</a:t>
            </a:r>
            <a:r>
              <a:rPr lang="vi-VN" dirty="0">
                <a:latin typeface="Arial" panose="020B0604020202020204" pitchFamily="34" charset="0"/>
                <a:cs typeface="Arial" panose="020B0604020202020204" pitchFamily="34" charset="0"/>
              </a:rPr>
              <a:t>: </a:t>
            </a:r>
          </a:p>
          <a:p>
            <a:pPr lvl="1" algn="just"/>
            <a:r>
              <a:rPr lang="vi-VN" sz="1800" dirty="0">
                <a:latin typeface="Arial" panose="020B0604020202020204" pitchFamily="34" charset="0"/>
                <a:cs typeface="Arial" panose="020B0604020202020204" pitchFamily="34" charset="0"/>
              </a:rPr>
              <a:t>Không </a:t>
            </a:r>
            <a:r>
              <a:rPr lang="vi-VN" sz="1800" dirty="0" err="1">
                <a:latin typeface="Arial" panose="020B0604020202020204" pitchFamily="34" charset="0"/>
                <a:cs typeface="Arial" panose="020B0604020202020204" pitchFamily="34" charset="0"/>
              </a:rPr>
              <a:t>đánh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giá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được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mức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độ</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di căn → </a:t>
            </a:r>
            <a:r>
              <a:rPr lang="vi-VN" sz="1800" dirty="0" err="1">
                <a:latin typeface="Arial" panose="020B0604020202020204" pitchFamily="34" charset="0"/>
                <a:cs typeface="Arial" panose="020B0604020202020204" pitchFamily="34" charset="0"/>
              </a:rPr>
              <a:t>cần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hợp</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với</a:t>
            </a:r>
            <a:r>
              <a:rPr lang="vi-VN" sz="1800" dirty="0">
                <a:latin typeface="Arial" panose="020B0604020202020204" pitchFamily="34" charset="0"/>
                <a:cs typeface="Arial" panose="020B0604020202020204" pitchFamily="34" charset="0"/>
              </a:rPr>
              <a:t> phương </a:t>
            </a:r>
            <a:r>
              <a:rPr lang="vi-VN" sz="1800" dirty="0" err="1">
                <a:latin typeface="Arial" panose="020B0604020202020204" pitchFamily="34" charset="0"/>
                <a:cs typeface="Arial" panose="020B0604020202020204" pitchFamily="34" charset="0"/>
              </a:rPr>
              <a:t>tiện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chẩn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đoán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hình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ảnh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khác</a:t>
            </a:r>
            <a:endParaRPr lang="vi-VN" sz="1800" dirty="0">
              <a:latin typeface="Arial" panose="020B0604020202020204" pitchFamily="34" charset="0"/>
              <a:cs typeface="Arial" panose="020B0604020202020204" pitchFamily="34" charset="0"/>
            </a:endParaRPr>
          </a:p>
          <a:p>
            <a:pPr lvl="1" algn="just"/>
            <a:r>
              <a:rPr lang="vi-VN" sz="1800" dirty="0">
                <a:latin typeface="Arial" panose="020B0604020202020204" pitchFamily="34" charset="0"/>
                <a:cs typeface="Arial" panose="020B0604020202020204" pitchFamily="34" charset="0"/>
              </a:rPr>
              <a:t>Phương </a:t>
            </a:r>
            <a:r>
              <a:rPr lang="vi-VN" sz="1800" dirty="0" err="1">
                <a:latin typeface="Arial" panose="020B0604020202020204" pitchFamily="34" charset="0"/>
                <a:cs typeface="Arial" panose="020B0604020202020204" pitchFamily="34" charset="0"/>
              </a:rPr>
              <a:t>tiện</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endParaRPr lang="vi-VN" sz="1800" dirty="0">
              <a:latin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54F891A4-6BB7-46E8-9BB2-F9033F58FD2A}"/>
              </a:ext>
            </a:extLst>
          </p:cNvPr>
          <p:cNvPicPr>
            <a:picLocks noChangeAspect="1"/>
          </p:cNvPicPr>
          <p:nvPr/>
        </p:nvPicPr>
        <p:blipFill>
          <a:blip r:embed="rId3"/>
          <a:stretch>
            <a:fillRect/>
          </a:stretch>
        </p:blipFill>
        <p:spPr>
          <a:xfrm>
            <a:off x="9306194" y="2654237"/>
            <a:ext cx="2885806" cy="3067664"/>
          </a:xfrm>
          <a:prstGeom prst="rect">
            <a:avLst/>
          </a:prstGeom>
        </p:spPr>
      </p:pic>
      <p:sp>
        <p:nvSpPr>
          <p:cNvPr id="5" name="TextBox 1">
            <a:extLst>
              <a:ext uri="{FF2B5EF4-FFF2-40B4-BE49-F238E27FC236}">
                <a16:creationId xmlns:a16="http://schemas.microsoft.com/office/drawing/2014/main" id="{6F0A0E91-D2D2-F24D-320C-898A7C24DCCE}"/>
              </a:ext>
            </a:extLst>
          </p:cNvPr>
          <p:cNvSpPr txBox="1"/>
          <p:nvPr/>
        </p:nvSpPr>
        <p:spPr>
          <a:xfrm>
            <a:off x="4206240" y="6611815"/>
            <a:ext cx="7985760" cy="5680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2688530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2161E9-96EC-AD8B-CB35-95E7B712DB39}"/>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B2AF6D50-171E-0C62-DAC9-044AAA0BA2CB}"/>
              </a:ext>
            </a:extLst>
          </p:cNvPr>
          <p:cNvSpPr>
            <a:spLocks noGrp="1"/>
          </p:cNvSpPr>
          <p:nvPr>
            <p:ph idx="1"/>
          </p:nvPr>
        </p:nvSpPr>
        <p:spPr>
          <a:xfrm>
            <a:off x="1983546" y="1575581"/>
            <a:ext cx="6203852" cy="4994031"/>
          </a:xfrm>
        </p:spPr>
        <p:txBody>
          <a:bodyPr>
            <a:normAutofit fontScale="92500"/>
          </a:bodyPr>
          <a:lstStyle/>
          <a:p>
            <a:pPr marL="0" indent="0">
              <a:buNone/>
            </a:pPr>
            <a:r>
              <a:rPr lang="vi-VN" sz="3000" b="1" dirty="0">
                <a:latin typeface="Arial" panose="020B0604020202020204" pitchFamily="34" charset="0"/>
                <a:cs typeface="Arial" panose="020B0604020202020204" pitchFamily="34" charset="0"/>
              </a:rPr>
              <a:t>2.CẬN LÂM SÀNG : HÌNH ẢNH HỌC</a:t>
            </a:r>
          </a:p>
          <a:p>
            <a:pPr marL="0" indent="0">
              <a:buNone/>
            </a:pPr>
            <a:r>
              <a:rPr lang="vi-VN" sz="2600" dirty="0">
                <a:latin typeface="Arial" panose="020B0604020202020204" pitchFamily="34" charset="0"/>
                <a:cs typeface="Arial" panose="020B0604020202020204" pitchFamily="34" charset="0"/>
              </a:rPr>
              <a:t>PET/CT</a:t>
            </a:r>
          </a:p>
          <a:p>
            <a:r>
              <a:rPr lang="vi-VN" sz="2200" dirty="0" err="1">
                <a:latin typeface="Arial" panose="020B0604020202020204" pitchFamily="34" charset="0"/>
                <a:cs typeface="Arial" panose="020B0604020202020204" pitchFamily="34" charset="0"/>
              </a:rPr>
              <a:t>Đánh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giá</a:t>
            </a:r>
            <a:r>
              <a:rPr lang="vi-VN" sz="2200" dirty="0">
                <a:latin typeface="Arial" panose="020B0604020202020204" pitchFamily="34" charset="0"/>
                <a:cs typeface="Arial" panose="020B0604020202020204" pitchFamily="34" charset="0"/>
              </a:rPr>
              <a:t> giai </a:t>
            </a:r>
            <a:r>
              <a:rPr lang="vi-VN" sz="2200" dirty="0" err="1">
                <a:latin typeface="Arial" panose="020B0604020202020204" pitchFamily="34" charset="0"/>
                <a:cs typeface="Arial" panose="020B0604020202020204" pitchFamily="34" charset="0"/>
              </a:rPr>
              <a:t>đoạn</a:t>
            </a:r>
            <a:endParaRPr lang="vi-VN" sz="2200" dirty="0">
              <a:latin typeface="Arial" panose="020B0604020202020204" pitchFamily="34" charset="0"/>
              <a:cs typeface="Arial" panose="020B0604020202020204" pitchFamily="34" charset="0"/>
            </a:endParaRPr>
          </a:p>
          <a:p>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di căn xa </a:t>
            </a:r>
            <a:r>
              <a:rPr lang="vi-VN" sz="2200" dirty="0" err="1">
                <a:latin typeface="Arial" panose="020B0604020202020204" pitchFamily="34" charset="0"/>
                <a:cs typeface="Arial" panose="020B0604020202020204" pitchFamily="34" charset="0"/>
              </a:rPr>
              <a:t>tốt</a:t>
            </a:r>
            <a:r>
              <a:rPr lang="vi-VN" sz="2200" dirty="0">
                <a:latin typeface="Arial" panose="020B0604020202020204" pitchFamily="34" charset="0"/>
                <a:cs typeface="Arial" panose="020B0604020202020204" pitchFamily="34" charset="0"/>
              </a:rPr>
              <a:t> hơn CT, MRI, EUS</a:t>
            </a:r>
          </a:p>
          <a:p>
            <a:r>
              <a:rPr lang="vi-VN" sz="2200" dirty="0" err="1">
                <a:latin typeface="Arial" panose="020B0604020202020204" pitchFamily="34" charset="0"/>
                <a:cs typeface="Arial" panose="020B0604020202020204" pitchFamily="34" charset="0"/>
              </a:rPr>
              <a:t>Nhược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điểm</a:t>
            </a:r>
            <a:r>
              <a:rPr lang="vi-VN" sz="2200" dirty="0">
                <a:latin typeface="Arial" panose="020B0604020202020204" pitchFamily="34" charset="0"/>
                <a:cs typeface="Arial" panose="020B0604020202020204" pitchFamily="34" charset="0"/>
              </a:rPr>
              <a:t>: chi </a:t>
            </a:r>
            <a:r>
              <a:rPr lang="vi-VN" sz="2200" dirty="0" err="1">
                <a:latin typeface="Arial" panose="020B0604020202020204" pitchFamily="34" charset="0"/>
                <a:cs typeface="Arial" panose="020B0604020202020204" pitchFamily="34" charset="0"/>
              </a:rPr>
              <a:t>phí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tính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sẵn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có</a:t>
            </a:r>
            <a:endParaRPr lang="vi-VN" sz="2200" dirty="0">
              <a:latin typeface="Arial" panose="020B0604020202020204" pitchFamily="34" charset="0"/>
              <a:cs typeface="Arial" panose="020B0604020202020204" pitchFamily="34" charset="0"/>
            </a:endParaRPr>
          </a:p>
          <a:p>
            <a:r>
              <a:rPr lang="vi-VN" sz="2200" dirty="0">
                <a:latin typeface="Arial" panose="020B0604020202020204" pitchFamily="34" charset="0"/>
                <a:cs typeface="Arial" panose="020B0604020202020204" pitchFamily="34" charset="0"/>
              </a:rPr>
              <a:t>NCCN </a:t>
            </a:r>
            <a:r>
              <a:rPr lang="vi-VN" sz="2200" dirty="0" err="1">
                <a:latin typeface="Arial" panose="020B0604020202020204" pitchFamily="34" charset="0"/>
                <a:cs typeface="Arial" panose="020B0604020202020204" pitchFamily="34" charset="0"/>
              </a:rPr>
              <a:t>khuyến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cáo</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chỉ</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dùng</a:t>
            </a:r>
            <a:r>
              <a:rPr lang="vi-VN" sz="2200" dirty="0">
                <a:latin typeface="Arial" panose="020B0604020202020204" pitchFamily="34" charset="0"/>
                <a:cs typeface="Arial" panose="020B0604020202020204" pitchFamily="34" charset="0"/>
              </a:rPr>
              <a:t> khi </a:t>
            </a:r>
            <a:r>
              <a:rPr lang="vi-VN" sz="2200" dirty="0" err="1">
                <a:latin typeface="Arial" panose="020B0604020202020204" pitchFamily="34" charset="0"/>
                <a:cs typeface="Arial" panose="020B0604020202020204" pitchFamily="34" charset="0"/>
              </a:rPr>
              <a:t>có</a:t>
            </a:r>
            <a:r>
              <a:rPr lang="vi-VN" sz="2200" dirty="0">
                <a:latin typeface="Arial" panose="020B0604020202020204" pitchFamily="34" charset="0"/>
                <a:cs typeface="Arial" panose="020B0604020202020204" pitchFamily="34" charset="0"/>
              </a:rPr>
              <a:t> nguy cơ cao:</a:t>
            </a:r>
          </a:p>
          <a:p>
            <a:pPr lvl="1"/>
            <a:r>
              <a:rPr lang="vi-VN" sz="2200" dirty="0">
                <a:latin typeface="Arial" panose="020B0604020202020204" pitchFamily="34" charset="0"/>
                <a:cs typeface="Arial" panose="020B0604020202020204" pitchFamily="34" charset="0"/>
              </a:rPr>
              <a:t>U </a:t>
            </a:r>
            <a:r>
              <a:rPr lang="vi-VN" sz="2200" dirty="0" err="1">
                <a:latin typeface="Arial" panose="020B0604020202020204" pitchFamily="34" charset="0"/>
                <a:cs typeface="Arial" panose="020B0604020202020204" pitchFamily="34" charset="0"/>
              </a:rPr>
              <a:t>giáp</a:t>
            </a:r>
            <a:r>
              <a:rPr lang="vi-VN" sz="2200" dirty="0">
                <a:latin typeface="Arial" panose="020B0604020202020204" pitchFamily="34" charset="0"/>
                <a:cs typeface="Arial" panose="020B0604020202020204" pitchFamily="34" charset="0"/>
              </a:rPr>
              <a:t> biên </a:t>
            </a:r>
          </a:p>
          <a:p>
            <a:pPr lvl="1"/>
            <a:r>
              <a:rPr lang="vi-VN" sz="2200" dirty="0">
                <a:latin typeface="Arial" panose="020B0604020202020204" pitchFamily="34" charset="0"/>
                <a:cs typeface="Arial" panose="020B0604020202020204" pitchFamily="34" charset="0"/>
              </a:rPr>
              <a:t>CA 19-9 </a:t>
            </a:r>
            <a:r>
              <a:rPr lang="vi-VN" sz="2200" dirty="0" err="1">
                <a:latin typeface="Arial" panose="020B0604020202020204" pitchFamily="34" charset="0"/>
                <a:cs typeface="Arial" panose="020B0604020202020204" pitchFamily="34" charset="0"/>
              </a:rPr>
              <a:t>trước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mổ</a:t>
            </a:r>
            <a:r>
              <a:rPr lang="vi-VN" sz="2200" dirty="0">
                <a:latin typeface="Arial" panose="020B0604020202020204" pitchFamily="34" charset="0"/>
                <a:cs typeface="Arial" panose="020B0604020202020204" pitchFamily="34" charset="0"/>
              </a:rPr>
              <a:t> tăng cao </a:t>
            </a:r>
            <a:r>
              <a:rPr lang="vi-VN" sz="2200" dirty="0" err="1">
                <a:latin typeface="Arial" panose="020B0604020202020204" pitchFamily="34" charset="0"/>
                <a:cs typeface="Arial" panose="020B0604020202020204" pitchFamily="34" charset="0"/>
              </a:rPr>
              <a:t>đáng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kể</a:t>
            </a:r>
            <a:endParaRPr lang="vi-VN" sz="2200" dirty="0">
              <a:latin typeface="Arial" panose="020B0604020202020204" pitchFamily="34" charset="0"/>
              <a:cs typeface="Arial" panose="020B0604020202020204" pitchFamily="34" charset="0"/>
            </a:endParaRPr>
          </a:p>
          <a:p>
            <a:pPr lvl="1"/>
            <a:r>
              <a:rPr lang="vi-VN" sz="2200" dirty="0" err="1">
                <a:latin typeface="Arial" panose="020B0604020202020204" pitchFamily="34" charset="0"/>
                <a:cs typeface="Arial" panose="020B0604020202020204" pitchFamily="34" charset="0"/>
              </a:rPr>
              <a:t>Kích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thước</a:t>
            </a:r>
            <a:r>
              <a:rPr lang="vi-VN" sz="2200" dirty="0">
                <a:latin typeface="Arial" panose="020B0604020202020204" pitchFamily="34" charset="0"/>
                <a:cs typeface="Arial" panose="020B0604020202020204" pitchFamily="34" charset="0"/>
              </a:rPr>
              <a:t> u nguyên </a:t>
            </a:r>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lớn</a:t>
            </a:r>
            <a:endParaRPr lang="vi-VN" sz="2200"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pPr marL="0" indent="0">
              <a:buNone/>
            </a:pPr>
            <a:r>
              <a:rPr lang="vi-VN" sz="2600" dirty="0">
                <a:latin typeface="Arial" panose="020B0604020202020204" pitchFamily="34" charset="0"/>
                <a:cs typeface="Arial" panose="020B0604020202020204" pitchFamily="34" charset="0"/>
              </a:rPr>
              <a:t>PTC</a:t>
            </a:r>
            <a:r>
              <a:rPr lang="en-US" sz="2600"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g</a:t>
            </a:r>
            <a:r>
              <a:rPr lang="vi-VN" sz="2200" dirty="0" err="1">
                <a:latin typeface="Arial" panose="020B0604020202020204" pitchFamily="34" charset="0"/>
                <a:cs typeface="Arial" panose="020B0604020202020204" pitchFamily="34" charset="0"/>
              </a:rPr>
              <a:t>ần</a:t>
            </a:r>
            <a:r>
              <a:rPr lang="vi-VN" sz="2200" dirty="0">
                <a:latin typeface="Arial" panose="020B0604020202020204" pitchFamily="34" charset="0"/>
                <a:cs typeface="Arial" panose="020B0604020202020204" pitchFamily="34" charset="0"/>
              </a:rPr>
              <a:t> như không </a:t>
            </a:r>
            <a:r>
              <a:rPr lang="vi-VN" sz="2200" dirty="0" err="1">
                <a:latin typeface="Arial" panose="020B0604020202020204" pitchFamily="34" charset="0"/>
                <a:cs typeface="Arial" panose="020B0604020202020204" pitchFamily="34" charset="0"/>
              </a:rPr>
              <a:t>còn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sử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dụng</a:t>
            </a:r>
            <a:endParaRPr lang="vi-VN" sz="22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D9816430-29F5-62F8-5CA3-3D64DA4A62F4}"/>
              </a:ext>
            </a:extLst>
          </p:cNvPr>
          <p:cNvPicPr>
            <a:picLocks noChangeAspect="1"/>
          </p:cNvPicPr>
          <p:nvPr/>
        </p:nvPicPr>
        <p:blipFill>
          <a:blip r:embed="rId3"/>
          <a:stretch>
            <a:fillRect/>
          </a:stretch>
        </p:blipFill>
        <p:spPr>
          <a:xfrm>
            <a:off x="8187397" y="2089742"/>
            <a:ext cx="4004603" cy="1718853"/>
          </a:xfrm>
          <a:prstGeom prst="rect">
            <a:avLst/>
          </a:prstGeom>
        </p:spPr>
      </p:pic>
      <p:pic>
        <p:nvPicPr>
          <p:cNvPr id="5" name="Hình ảnh 4">
            <a:extLst>
              <a:ext uri="{FF2B5EF4-FFF2-40B4-BE49-F238E27FC236}">
                <a16:creationId xmlns:a16="http://schemas.microsoft.com/office/drawing/2014/main" id="{296A27DA-1C0E-6CCD-92E6-C778274B74B3}"/>
              </a:ext>
            </a:extLst>
          </p:cNvPr>
          <p:cNvPicPr>
            <a:picLocks noChangeAspect="1"/>
          </p:cNvPicPr>
          <p:nvPr/>
        </p:nvPicPr>
        <p:blipFill>
          <a:blip r:embed="rId4"/>
          <a:stretch>
            <a:fillRect/>
          </a:stretch>
        </p:blipFill>
        <p:spPr>
          <a:xfrm>
            <a:off x="8187397" y="3993336"/>
            <a:ext cx="1614088" cy="1854210"/>
          </a:xfrm>
          <a:prstGeom prst="rect">
            <a:avLst/>
          </a:prstGeom>
        </p:spPr>
      </p:pic>
      <p:pic>
        <p:nvPicPr>
          <p:cNvPr id="6" name="Hình ảnh 5">
            <a:extLst>
              <a:ext uri="{FF2B5EF4-FFF2-40B4-BE49-F238E27FC236}">
                <a16:creationId xmlns:a16="http://schemas.microsoft.com/office/drawing/2014/main" id="{121BE212-BA2F-8439-EE04-00D27FDDCA93}"/>
              </a:ext>
            </a:extLst>
          </p:cNvPr>
          <p:cNvPicPr>
            <a:picLocks noChangeAspect="1"/>
          </p:cNvPicPr>
          <p:nvPr/>
        </p:nvPicPr>
        <p:blipFill>
          <a:blip r:embed="rId5"/>
          <a:stretch>
            <a:fillRect/>
          </a:stretch>
        </p:blipFill>
        <p:spPr>
          <a:xfrm>
            <a:off x="9801485" y="3872271"/>
            <a:ext cx="2390515" cy="1975275"/>
          </a:xfrm>
          <a:prstGeom prst="rect">
            <a:avLst/>
          </a:prstGeom>
        </p:spPr>
      </p:pic>
      <p:sp>
        <p:nvSpPr>
          <p:cNvPr id="7" name="TextBox 1">
            <a:extLst>
              <a:ext uri="{FF2B5EF4-FFF2-40B4-BE49-F238E27FC236}">
                <a16:creationId xmlns:a16="http://schemas.microsoft.com/office/drawing/2014/main" id="{0AEC1537-7391-3967-3C41-588FBAC91104}"/>
              </a:ext>
            </a:extLst>
          </p:cNvPr>
          <p:cNvSpPr txBox="1"/>
          <p:nvPr/>
        </p:nvSpPr>
        <p:spPr>
          <a:xfrm>
            <a:off x="4234375" y="6569612"/>
            <a:ext cx="7957625"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Tree>
    <p:extLst>
      <p:ext uri="{BB962C8B-B14F-4D97-AF65-F5344CB8AC3E}">
        <p14:creationId xmlns:p14="http://schemas.microsoft.com/office/powerpoint/2010/main" val="2038602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C24F00-14E6-D456-103C-57521A6A5F3F}"/>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E9D87A6C-86D4-212B-E758-A97229CD11ED}"/>
              </a:ext>
            </a:extLst>
          </p:cNvPr>
          <p:cNvSpPr>
            <a:spLocks noGrp="1"/>
          </p:cNvSpPr>
          <p:nvPr>
            <p:ph idx="1"/>
          </p:nvPr>
        </p:nvSpPr>
        <p:spPr>
          <a:xfrm>
            <a:off x="2589212" y="1702191"/>
            <a:ext cx="8915400" cy="4209031"/>
          </a:xfrm>
        </p:spPr>
        <p:txBody>
          <a:bodyPr/>
          <a:lstStyle/>
          <a:p>
            <a:pPr marL="0" indent="0">
              <a:buNone/>
            </a:pPr>
            <a:r>
              <a:rPr lang="en-US" sz="2800" b="1" dirty="0">
                <a:latin typeface="Arial" panose="020B0604020202020204" pitchFamily="34" charset="0"/>
                <a:cs typeface="Arial" panose="020B0604020202020204" pitchFamily="34" charset="0"/>
              </a:rPr>
              <a:t>2.CẬN LÂM SÀNG : SINH THIẾT U</a:t>
            </a:r>
          </a:p>
          <a:p>
            <a:r>
              <a:rPr lang="en-US" sz="2400" dirty="0">
                <a:latin typeface="Arial" panose="020B0604020202020204" pitchFamily="34" charset="0"/>
                <a:cs typeface="Arial" panose="020B0604020202020204" pitchFamily="34" charset="0"/>
              </a:rPr>
              <a:t>a. EUS – FNA</a:t>
            </a:r>
          </a:p>
          <a:p>
            <a:r>
              <a:rPr lang="en-US" sz="2400" dirty="0">
                <a:latin typeface="Arial" panose="020B0604020202020204" pitchFamily="34" charset="0"/>
                <a:cs typeface="Arial" panose="020B0604020202020204" pitchFamily="34" charset="0"/>
              </a:rPr>
              <a:t>b. ERCP</a:t>
            </a:r>
          </a:p>
          <a:p>
            <a:r>
              <a:rPr lang="en-US" sz="2400" dirty="0">
                <a:latin typeface="Arial" panose="020B0604020202020204" pitchFamily="34" charset="0"/>
                <a:cs typeface="Arial" panose="020B0604020202020204" pitchFamily="34" charset="0"/>
              </a:rPr>
              <a:t>c.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D2</a:t>
            </a:r>
          </a:p>
          <a:p>
            <a:r>
              <a:rPr lang="en-US" sz="2400" dirty="0">
                <a:latin typeface="Arial" panose="020B0604020202020204" pitchFamily="34" charset="0"/>
                <a:cs typeface="Arial" panose="020B0604020202020204" pitchFamily="34" charset="0"/>
              </a:rPr>
              <a:t>d.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 Sinh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qua da</a:t>
            </a:r>
          </a:p>
          <a:p>
            <a:endParaRPr lang="en-US" dirty="0"/>
          </a:p>
        </p:txBody>
      </p:sp>
    </p:spTree>
    <p:extLst>
      <p:ext uri="{BB962C8B-B14F-4D97-AF65-F5344CB8AC3E}">
        <p14:creationId xmlns:p14="http://schemas.microsoft.com/office/powerpoint/2010/main" val="1183172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610448-0915-4754-45C0-B3808A0A87E0}"/>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F0BDC8F0-B870-D3DE-BA6E-47130AEC4C53}"/>
              </a:ext>
            </a:extLst>
          </p:cNvPr>
          <p:cNvSpPr>
            <a:spLocks noGrp="1"/>
          </p:cNvSpPr>
          <p:nvPr>
            <p:ph idx="1"/>
          </p:nvPr>
        </p:nvSpPr>
        <p:spPr>
          <a:xfrm>
            <a:off x="2589211" y="1631851"/>
            <a:ext cx="5994349" cy="4450269"/>
          </a:xfrm>
        </p:spPr>
        <p:txBody>
          <a:bodyPr>
            <a:normAutofit lnSpcReduction="10000"/>
          </a:bodyPr>
          <a:lstStyle/>
          <a:p>
            <a:pPr marL="0" indent="0">
              <a:buNone/>
            </a:pPr>
            <a:r>
              <a:rPr lang="vi-VN" sz="2800" b="1" dirty="0">
                <a:latin typeface="Arial" panose="020B0604020202020204" pitchFamily="34" charset="0"/>
                <a:cs typeface="Arial" panose="020B0604020202020204" pitchFamily="34" charset="0"/>
              </a:rPr>
              <a:t>2.CẬN LÂM SÀNG : SINH THIẾT U</a:t>
            </a:r>
          </a:p>
          <a:p>
            <a:pPr marL="0" indent="0">
              <a:buNone/>
            </a:pPr>
            <a:r>
              <a:rPr lang="vi-VN" sz="2600" dirty="0">
                <a:latin typeface="Arial" panose="020B0604020202020204" pitchFamily="34" charset="0"/>
                <a:cs typeface="Arial" panose="020B0604020202020204" pitchFamily="34" charset="0"/>
              </a:rPr>
              <a:t>a. EUS – FNA</a:t>
            </a:r>
          </a:p>
          <a:p>
            <a:r>
              <a:rPr lang="vi-VN" sz="2400" dirty="0">
                <a:latin typeface="Arial" panose="020B0604020202020204" pitchFamily="34" charset="0"/>
                <a:cs typeface="Arial" panose="020B0604020202020204" pitchFamily="34" charset="0"/>
              </a:rPr>
              <a:t>FNA: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tế</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bào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học</a:t>
            </a:r>
            <a:r>
              <a:rPr lang="vi-VN" sz="2400" dirty="0">
                <a:latin typeface="Arial" panose="020B0604020202020204" pitchFamily="34" charset="0"/>
                <a:cs typeface="Arial" panose="020B0604020202020204" pitchFamily="34" charset="0"/>
              </a:rPr>
              <a:t>.</a:t>
            </a:r>
          </a:p>
          <a:p>
            <a:r>
              <a:rPr lang="vi-VN" sz="2400" dirty="0" err="1">
                <a:latin typeface="Arial" panose="020B0604020202020204" pitchFamily="34" charset="0"/>
                <a:cs typeface="Arial" panose="020B0604020202020204" pitchFamily="34" charset="0"/>
              </a:rPr>
              <a:t>Ít</a:t>
            </a:r>
            <a:r>
              <a:rPr lang="vi-VN" sz="2400" dirty="0">
                <a:latin typeface="Arial" panose="020B0604020202020204" pitchFamily="34" charset="0"/>
                <a:cs typeface="Arial" panose="020B0604020202020204" pitchFamily="34" charset="0"/>
              </a:rPr>
              <a:t> xâm </a:t>
            </a:r>
            <a:r>
              <a:rPr lang="vi-VN" sz="2400" dirty="0" err="1">
                <a:latin typeface="Arial" panose="020B0604020202020204" pitchFamily="34" charset="0"/>
                <a:cs typeface="Arial" panose="020B0604020202020204" pitchFamily="34" charset="0"/>
              </a:rPr>
              <a:t>lấn</a:t>
            </a:r>
            <a:r>
              <a:rPr lang="vi-VN" sz="2400" dirty="0">
                <a:latin typeface="Arial" panose="020B0604020202020204" pitchFamily="34" charset="0"/>
                <a:cs typeface="Arial" panose="020B0604020202020204" pitchFamily="34" charset="0"/>
              </a:rPr>
              <a:t> hơn ERCP</a:t>
            </a:r>
          </a:p>
          <a:p>
            <a:r>
              <a:rPr lang="vi-VN" sz="2400" dirty="0">
                <a:latin typeface="Arial" panose="020B0604020202020204" pitchFamily="34" charset="0"/>
                <a:cs typeface="Arial" panose="020B0604020202020204" pitchFamily="34" charset="0"/>
              </a:rPr>
              <a:t>Vai </a:t>
            </a:r>
            <a:r>
              <a:rPr lang="vi-VN" sz="2400" dirty="0" err="1">
                <a:latin typeface="Arial" panose="020B0604020202020204" pitchFamily="34" charset="0"/>
                <a:cs typeface="Arial" panose="020B0604020202020204" pitchFamily="34" charset="0"/>
              </a:rPr>
              <a:t>trò</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những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tụy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mà</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cần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phải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bằng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GPB </a:t>
            </a:r>
            <a:r>
              <a:rPr lang="vi-VN" sz="2400" dirty="0" err="1">
                <a:latin typeface="Arial" panose="020B0604020202020204" pitchFamily="34" charset="0"/>
                <a:cs typeface="Arial" panose="020B0604020202020204" pitchFamily="34" charset="0"/>
              </a:rPr>
              <a:t>trước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mổ</a:t>
            </a:r>
            <a:r>
              <a:rPr lang="vi-VN" sz="2400" dirty="0">
                <a:latin typeface="Arial" panose="020B0604020202020204" pitchFamily="34" charset="0"/>
                <a:cs typeface="Arial" panose="020B0604020202020204" pitchFamily="34" charset="0"/>
              </a:rPr>
              <a:t>.</a:t>
            </a:r>
          </a:p>
          <a:p>
            <a:r>
              <a:rPr lang="vi-VN" sz="2400" dirty="0">
                <a:latin typeface="Arial" panose="020B0604020202020204" pitchFamily="34" charset="0"/>
                <a:cs typeface="Arial" panose="020B0604020202020204" pitchFamily="34" charset="0"/>
              </a:rPr>
              <a:t>Se: 80-95% (</a:t>
            </a:r>
            <a:r>
              <a:rPr lang="en-US" sz="2400" dirty="0">
                <a:latin typeface="Arial" panose="020B0604020202020204" pitchFamily="34" charset="0"/>
                <a:cs typeface="Arial" panose="020B0604020202020204" pitchFamily="34" charset="0"/>
              </a:rPr>
              <a:t>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=&gt; 98.3% (u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=&gt; 92.5% (TH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viêm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mạn</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a:p>
            <a:pPr marL="0" indent="0">
              <a:buNone/>
            </a:pPr>
            <a:endParaRPr lang="en-US" dirty="0"/>
          </a:p>
        </p:txBody>
      </p:sp>
      <p:pic>
        <p:nvPicPr>
          <p:cNvPr id="4" name="Hình ảnh 3">
            <a:extLst>
              <a:ext uri="{FF2B5EF4-FFF2-40B4-BE49-F238E27FC236}">
                <a16:creationId xmlns:a16="http://schemas.microsoft.com/office/drawing/2014/main" id="{D675C67F-A27B-FB71-73BF-0E02F71CECB3}"/>
              </a:ext>
            </a:extLst>
          </p:cNvPr>
          <p:cNvPicPr>
            <a:picLocks noChangeAspect="1"/>
          </p:cNvPicPr>
          <p:nvPr/>
        </p:nvPicPr>
        <p:blipFill>
          <a:blip r:embed="rId2"/>
          <a:stretch>
            <a:fillRect/>
          </a:stretch>
        </p:blipFill>
        <p:spPr>
          <a:xfrm>
            <a:off x="8583560" y="2321879"/>
            <a:ext cx="3477221" cy="3338921"/>
          </a:xfrm>
          <a:prstGeom prst="rect">
            <a:avLst/>
          </a:prstGeom>
        </p:spPr>
      </p:pic>
      <p:sp>
        <p:nvSpPr>
          <p:cNvPr id="5" name="TextBox 1">
            <a:extLst>
              <a:ext uri="{FF2B5EF4-FFF2-40B4-BE49-F238E27FC236}">
                <a16:creationId xmlns:a16="http://schemas.microsoft.com/office/drawing/2014/main" id="{831CB84F-C96B-E939-1961-1D5C910EACAE}"/>
              </a:ext>
            </a:extLst>
          </p:cNvPr>
          <p:cNvSpPr txBox="1"/>
          <p:nvPr/>
        </p:nvSpPr>
        <p:spPr>
          <a:xfrm>
            <a:off x="2883877" y="6163293"/>
            <a:ext cx="9176904"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Ducreux</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và</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các</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cộng</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sự</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(2015), "Cancer of the pancreas: ESMO Clinical Practice Guidelines for diagnosis, treatment and follow-up†", Annals of Oncology. 26, tr. v56-v68</a:t>
            </a:r>
          </a:p>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Phan Minh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Trí</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Đỗ</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Đình</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Công, (2021),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Bệnh</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ngoại</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khoa tiêu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hoá</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Trường</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Đại</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Y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dược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TPHCM,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321-330</a:t>
            </a:r>
            <a:endPar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vi-VN" sz="1200" b="0" i="1"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5946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E8C4048-75DE-5821-ED8C-0668D9C224E4}"/>
              </a:ext>
            </a:extLst>
          </p:cNvPr>
          <p:cNvSpPr>
            <a:spLocks noGrp="1"/>
          </p:cNvSpPr>
          <p:nvPr>
            <p:ph type="title"/>
          </p:nvPr>
        </p:nvSpPr>
        <p:spPr/>
        <p:txBody>
          <a:bodyPr/>
          <a:lstStyle/>
          <a:p>
            <a:r>
              <a:rPr kumimoji="0" lang="en-US" sz="3600" b="1"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Tổng quan</a:t>
            </a:r>
            <a:endParaRPr lang="en-US" dirty="0"/>
          </a:p>
        </p:txBody>
      </p:sp>
      <p:sp>
        <p:nvSpPr>
          <p:cNvPr id="3" name="Chỗ dành sẵn cho Nội dung 2">
            <a:extLst>
              <a:ext uri="{FF2B5EF4-FFF2-40B4-BE49-F238E27FC236}">
                <a16:creationId xmlns:a16="http://schemas.microsoft.com/office/drawing/2014/main" id="{C8A6FDC6-FD99-81CD-FD3D-2D1E26B1AC7E}"/>
              </a:ext>
            </a:extLst>
          </p:cNvPr>
          <p:cNvSpPr>
            <a:spLocks noGrp="1"/>
          </p:cNvSpPr>
          <p:nvPr>
            <p:ph idx="1"/>
          </p:nvPr>
        </p:nvSpPr>
        <p:spPr>
          <a:xfrm>
            <a:off x="2589212" y="1674055"/>
            <a:ext cx="4991459" cy="4063068"/>
          </a:xfrm>
        </p:spPr>
        <p:txBody>
          <a:bodyPr/>
          <a:lstStyle/>
          <a:p>
            <a:pPr algn="just"/>
            <a:r>
              <a:rPr lang="vi-VN" sz="2400" dirty="0">
                <a:latin typeface="Arial" panose="020B0604020202020204" pitchFamily="34" charset="0"/>
                <a:cs typeface="Arial" panose="020B0604020202020204" pitchFamily="34" charset="0"/>
              </a:rPr>
              <a:t>Ung thư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tập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những</a:t>
            </a:r>
            <a:r>
              <a:rPr lang="vi-VN" sz="2400" dirty="0">
                <a:latin typeface="Arial" panose="020B0604020202020204" pitchFamily="34" charset="0"/>
                <a:cs typeface="Arial" panose="020B0604020202020204" pitchFamily="34" charset="0"/>
              </a:rPr>
              <a:t> tân sinh </a:t>
            </a:r>
            <a:r>
              <a:rPr lang="vi-VN" sz="2400" dirty="0" err="1">
                <a:latin typeface="Arial" panose="020B0604020202020204" pitchFamily="34" charset="0"/>
                <a:cs typeface="Arial" panose="020B0604020202020204" pitchFamily="34" charset="0"/>
              </a:rPr>
              <a:t>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tính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của</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vùng</a:t>
            </a:r>
            <a:r>
              <a:rPr lang="vi-VN" sz="2400" dirty="0">
                <a:latin typeface="Arial" panose="020B0604020202020204" pitchFamily="34" charset="0"/>
                <a:cs typeface="Arial" panose="020B0604020202020204" pitchFamily="34" charset="0"/>
              </a:rPr>
              <a:t>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Vùng</a:t>
            </a:r>
            <a:r>
              <a:rPr lang="vi-VN" sz="2400" dirty="0">
                <a:latin typeface="Arial" panose="020B0604020202020204" pitchFamily="34" charset="0"/>
                <a:cs typeface="Arial" panose="020B0604020202020204" pitchFamily="34" charset="0"/>
              </a:rPr>
              <a:t>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giới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hạn</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bán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kính</a:t>
            </a:r>
            <a:r>
              <a:rPr lang="vi-VN" sz="2400" dirty="0">
                <a:latin typeface="Arial" panose="020B0604020202020204" pitchFamily="34" charset="0"/>
                <a:cs typeface="Arial" panose="020B0604020202020204" pitchFamily="34" charset="0"/>
              </a:rPr>
              <a:t> 2cm quanh </a:t>
            </a:r>
            <a:r>
              <a:rPr lang="vi-VN" sz="2400" dirty="0" err="1">
                <a:latin typeface="Arial" panose="020B0604020202020204" pitchFamily="34" charset="0"/>
                <a:cs typeface="Arial" panose="020B0604020202020204" pitchFamily="34" charset="0"/>
              </a:rPr>
              <a:t>nhú</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lớn</a:t>
            </a:r>
            <a:r>
              <a:rPr lang="vi-VN" sz="2400" dirty="0">
                <a:latin typeface="Arial" panose="020B0604020202020204" pitchFamily="34" charset="0"/>
                <a:cs typeface="Arial" panose="020B0604020202020204" pitchFamily="34" charset="0"/>
              </a:rPr>
              <a:t>. Bao </a:t>
            </a:r>
            <a:r>
              <a:rPr lang="vi-VN" sz="2400" dirty="0" err="1">
                <a:latin typeface="Arial" panose="020B0604020202020204" pitchFamily="34" charset="0"/>
                <a:cs typeface="Arial" panose="020B0604020202020204" pitchFamily="34" charset="0"/>
              </a:rPr>
              <a:t>gồm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đầu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cuối</a:t>
            </a:r>
            <a:r>
              <a:rPr lang="vi-VN" sz="2400" dirty="0">
                <a:latin typeface="Arial" panose="020B0604020202020204" pitchFamily="34" charset="0"/>
                <a:cs typeface="Arial" panose="020B0604020202020204" pitchFamily="34" charset="0"/>
              </a:rPr>
              <a:t> OMC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biểu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lâm </a:t>
            </a:r>
            <a:r>
              <a:rPr lang="vi-VN" sz="2400" dirty="0" err="1">
                <a:latin typeface="Arial" panose="020B0604020202020204" pitchFamily="34" charset="0"/>
                <a:cs typeface="Arial" panose="020B0604020202020204" pitchFamily="34" charset="0"/>
              </a:rPr>
              <a:t>sàng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chẩn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điều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trị</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giống</a:t>
            </a:r>
            <a:r>
              <a:rPr lang="vi-VN" sz="2400" dirty="0">
                <a:latin typeface="Arial" panose="020B0604020202020204" pitchFamily="34" charset="0"/>
                <a:cs typeface="Arial" panose="020B0604020202020204" pitchFamily="34" charset="0"/>
              </a:rPr>
              <a:t> nhau</a:t>
            </a:r>
            <a:r>
              <a:rPr lang="vi-VN" dirty="0">
                <a:latin typeface="Arial" panose="020B0604020202020204" pitchFamily="34" charset="0"/>
                <a:cs typeface="Arial" panose="020B0604020202020204" pitchFamily="34" charset="0"/>
              </a:rPr>
              <a:t>.</a:t>
            </a:r>
          </a:p>
          <a:p>
            <a:pPr marL="0" indent="0">
              <a:buNone/>
            </a:pPr>
            <a:endParaRPr lang="en-US" dirty="0"/>
          </a:p>
        </p:txBody>
      </p:sp>
      <p:pic>
        <p:nvPicPr>
          <p:cNvPr id="4" name="Hình ảnh 3">
            <a:extLst>
              <a:ext uri="{FF2B5EF4-FFF2-40B4-BE49-F238E27FC236}">
                <a16:creationId xmlns:a16="http://schemas.microsoft.com/office/drawing/2014/main" id="{6154E850-C432-9B45-D3BD-CFEB6F8D0D0E}"/>
              </a:ext>
            </a:extLst>
          </p:cNvPr>
          <p:cNvPicPr>
            <a:picLocks noChangeAspect="1"/>
          </p:cNvPicPr>
          <p:nvPr/>
        </p:nvPicPr>
        <p:blipFill>
          <a:blip r:embed="rId2"/>
          <a:stretch>
            <a:fillRect/>
          </a:stretch>
        </p:blipFill>
        <p:spPr>
          <a:xfrm>
            <a:off x="7719782" y="1674055"/>
            <a:ext cx="4364366" cy="4063068"/>
          </a:xfrm>
          <a:prstGeom prst="rect">
            <a:avLst/>
          </a:prstGeom>
        </p:spPr>
      </p:pic>
    </p:spTree>
    <p:extLst>
      <p:ext uri="{BB962C8B-B14F-4D97-AF65-F5344CB8AC3E}">
        <p14:creationId xmlns:p14="http://schemas.microsoft.com/office/powerpoint/2010/main" val="3818456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868034-F068-B8CE-E382-3AEBB1644211}"/>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30F803D2-A9AE-DA2D-C098-4ED601465695}"/>
              </a:ext>
            </a:extLst>
          </p:cNvPr>
          <p:cNvSpPr>
            <a:spLocks noGrp="1"/>
          </p:cNvSpPr>
          <p:nvPr>
            <p:ph idx="1"/>
          </p:nvPr>
        </p:nvSpPr>
        <p:spPr>
          <a:xfrm>
            <a:off x="2589212" y="1575583"/>
            <a:ext cx="8915400" cy="4335640"/>
          </a:xfrm>
        </p:spPr>
        <p:txBody>
          <a:bodyPr>
            <a:normAutofit fontScale="85000" lnSpcReduction="20000"/>
          </a:bodyPr>
          <a:lstStyle/>
          <a:p>
            <a:pPr marL="0" indent="0">
              <a:buNone/>
            </a:pPr>
            <a:r>
              <a:rPr lang="vi-VN" sz="3300" b="1" dirty="0">
                <a:latin typeface="Arial" panose="020B0604020202020204" pitchFamily="34" charset="0"/>
                <a:cs typeface="Arial" panose="020B0604020202020204" pitchFamily="34" charset="0"/>
              </a:rPr>
              <a:t>2.CẬN LÂM SÀNG : SINH THIẾT U</a:t>
            </a:r>
          </a:p>
          <a:p>
            <a:pPr marL="0" indent="0">
              <a:buNone/>
            </a:pPr>
            <a:r>
              <a:rPr lang="vi-VN" sz="3100" dirty="0" err="1">
                <a:latin typeface="Arial" panose="020B0604020202020204" pitchFamily="34" charset="0"/>
                <a:cs typeface="Arial" panose="020B0604020202020204" pitchFamily="34" charset="0"/>
              </a:rPr>
              <a:t>b.ERCP</a:t>
            </a:r>
            <a:endParaRPr lang="vi-VN" sz="3100" dirty="0">
              <a:latin typeface="Arial" panose="020B0604020202020204" pitchFamily="34" charset="0"/>
              <a:cs typeface="Arial" panose="020B0604020202020204" pitchFamily="34" charset="0"/>
            </a:endParaRPr>
          </a:p>
          <a:p>
            <a:r>
              <a:rPr lang="vi-VN" sz="2400" dirty="0">
                <a:latin typeface="Arial" panose="020B0604020202020204" pitchFamily="34" charset="0"/>
                <a:cs typeface="Arial" panose="020B0604020202020204" pitchFamily="34" charset="0"/>
              </a:rPr>
              <a:t>Ưu </a:t>
            </a:r>
            <a:r>
              <a:rPr lang="vi-VN" sz="2400" dirty="0" err="1">
                <a:latin typeface="Arial" panose="020B0604020202020204" pitchFamily="34" charset="0"/>
                <a:cs typeface="Arial" panose="020B0604020202020204" pitchFamily="34" charset="0"/>
              </a:rPr>
              <a:t>điểm</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Sinh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làm</a:t>
            </a:r>
            <a:r>
              <a:rPr lang="vi-VN" sz="2400" dirty="0">
                <a:latin typeface="Arial" panose="020B0604020202020204" pitchFamily="34" charset="0"/>
                <a:cs typeface="Arial" panose="020B0604020202020204" pitchFamily="34" charset="0"/>
              </a:rPr>
              <a:t> GPB</a:t>
            </a:r>
          </a:p>
          <a:p>
            <a:pPr lvl="1"/>
            <a:r>
              <a:rPr lang="vi-VN" sz="2400" dirty="0">
                <a:latin typeface="Arial" panose="020B0604020202020204" pitchFamily="34" charset="0"/>
                <a:cs typeface="Arial" panose="020B0604020202020204" pitchFamily="34" charset="0"/>
              </a:rPr>
              <a:t>Xâm </a:t>
            </a:r>
            <a:r>
              <a:rPr lang="vi-VN" sz="2400" dirty="0" err="1">
                <a:latin typeface="Arial" panose="020B0604020202020204" pitchFamily="34" charset="0"/>
                <a:cs typeface="Arial" panose="020B0604020202020204" pitchFamily="34" charset="0"/>
              </a:rPr>
              <a:t>lấn</a:t>
            </a:r>
            <a:r>
              <a:rPr lang="vi-VN" sz="2400" dirty="0">
                <a:latin typeface="Arial" panose="020B0604020202020204" pitchFamily="34" charset="0"/>
                <a:cs typeface="Arial" panose="020B0604020202020204" pitchFamily="34" charset="0"/>
              </a:rPr>
              <a:t> hơn EUS – FNA</a:t>
            </a:r>
          </a:p>
          <a:p>
            <a:pPr lvl="1"/>
            <a:r>
              <a:rPr lang="vi-VN" sz="2400" dirty="0">
                <a:latin typeface="Arial" panose="020B0604020202020204" pitchFamily="34" charset="0"/>
                <a:cs typeface="Arial" panose="020B0604020202020204" pitchFamily="34" charset="0"/>
              </a:rPr>
              <a:t>Ưu tiên </a:t>
            </a:r>
            <a:r>
              <a:rPr lang="vi-VN" sz="2400" dirty="0" err="1">
                <a:latin typeface="Arial" panose="020B0604020202020204" pitchFamily="34" charset="0"/>
                <a:cs typeface="Arial" panose="020B0604020202020204" pitchFamily="34" charset="0"/>
              </a:rPr>
              <a:t>sử</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dụng</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theo</a:t>
            </a:r>
          </a:p>
          <a:p>
            <a:r>
              <a:rPr lang="vi-VN" sz="2400" dirty="0" err="1">
                <a:latin typeface="Arial" panose="020B0604020202020204" pitchFamily="34" charset="0"/>
                <a:cs typeface="Arial" panose="020B0604020202020204" pitchFamily="34" charset="0"/>
              </a:rPr>
              <a:t>Chống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định</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BN </a:t>
            </a:r>
            <a:r>
              <a:rPr lang="vi-VN" sz="2400" dirty="0" err="1">
                <a:latin typeface="Arial" panose="020B0604020202020204" pitchFamily="34" charset="0"/>
                <a:cs typeface="Arial" panose="020B0604020202020204" pitchFamily="34" charset="0"/>
              </a:rPr>
              <a:t>đã</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cắt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dày</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BN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túi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thừa</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endParaRPr lang="vi-VN" sz="2400" dirty="0">
              <a:latin typeface="Arial" panose="020B0604020202020204" pitchFamily="34" charset="0"/>
              <a:cs typeface="Arial" panose="020B0604020202020204" pitchFamily="34" charset="0"/>
            </a:endParaRPr>
          </a:p>
          <a:p>
            <a:pPr lvl="1"/>
            <a:r>
              <a:rPr lang="vi-VN" sz="2400" dirty="0" err="1">
                <a:latin typeface="Arial" panose="020B0604020202020204" pitchFamily="34" charset="0"/>
                <a:cs typeface="Arial" panose="020B0604020202020204" pitchFamily="34" charset="0"/>
              </a:rPr>
              <a:t>Hẹp</a:t>
            </a:r>
            <a:r>
              <a:rPr lang="vi-VN" sz="2400" dirty="0">
                <a:latin typeface="Arial" panose="020B0604020202020204" pitchFamily="34" charset="0"/>
                <a:cs typeface="Arial" panose="020B0604020202020204" pitchFamily="34" charset="0"/>
              </a:rPr>
              <a:t> môn </a:t>
            </a:r>
            <a:r>
              <a:rPr lang="vi-VN" sz="2400" dirty="0" err="1">
                <a:latin typeface="Arial" panose="020B0604020202020204" pitchFamily="34" charset="0"/>
                <a:cs typeface="Arial" panose="020B0604020202020204" pitchFamily="34" charset="0"/>
              </a:rPr>
              <a:t>vị</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loét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r>
              <a:rPr lang="vi-VN" sz="2400" dirty="0">
                <a:latin typeface="Arial" panose="020B0604020202020204" pitchFamily="34" charset="0"/>
                <a:cs typeface="Arial" panose="020B0604020202020204" pitchFamily="34" charset="0"/>
              </a:rPr>
              <a:t> xơ chai</a:t>
            </a:r>
          </a:p>
          <a:p>
            <a:pPr lvl="1"/>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hoàn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toàn</a:t>
            </a:r>
            <a:endParaRPr lang="vi-VN" sz="24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9D3651EA-060D-3792-37CC-6A6CBD8F1756}"/>
              </a:ext>
            </a:extLst>
          </p:cNvPr>
          <p:cNvPicPr>
            <a:picLocks noChangeAspect="1"/>
          </p:cNvPicPr>
          <p:nvPr/>
        </p:nvPicPr>
        <p:blipFill>
          <a:blip r:embed="rId2"/>
          <a:stretch>
            <a:fillRect/>
          </a:stretch>
        </p:blipFill>
        <p:spPr>
          <a:xfrm>
            <a:off x="8042030" y="2419643"/>
            <a:ext cx="4149970" cy="3491579"/>
          </a:xfrm>
          <a:prstGeom prst="rect">
            <a:avLst/>
          </a:prstGeom>
        </p:spPr>
      </p:pic>
    </p:spTree>
    <p:extLst>
      <p:ext uri="{BB962C8B-B14F-4D97-AF65-F5344CB8AC3E}">
        <p14:creationId xmlns:p14="http://schemas.microsoft.com/office/powerpoint/2010/main" val="226007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964E75-1B5C-F84F-1B1A-E1C23EA125BB}"/>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7BEB5986-D941-5BA0-2FC5-92F42D3C7E52}"/>
              </a:ext>
            </a:extLst>
          </p:cNvPr>
          <p:cNvSpPr>
            <a:spLocks noGrp="1"/>
          </p:cNvSpPr>
          <p:nvPr>
            <p:ph idx="1"/>
          </p:nvPr>
        </p:nvSpPr>
        <p:spPr>
          <a:xfrm>
            <a:off x="2589212" y="1617785"/>
            <a:ext cx="8915400" cy="4293437"/>
          </a:xfrm>
        </p:spPr>
        <p:txBody>
          <a:bodyPr/>
          <a:lstStyle/>
          <a:p>
            <a:pPr marL="0" indent="0">
              <a:buNone/>
            </a:pPr>
            <a:r>
              <a:rPr lang="en-US" sz="2800" b="1" dirty="0">
                <a:latin typeface="Arial" panose="020B0604020202020204" pitchFamily="34" charset="0"/>
                <a:cs typeface="Arial" panose="020B0604020202020204" pitchFamily="34" charset="0"/>
              </a:rPr>
              <a:t>2.CẬN LÂM SÀNG : SINH THIẾT U</a:t>
            </a:r>
          </a:p>
          <a:p>
            <a:pPr marL="0" indent="0">
              <a:buNone/>
            </a:pPr>
            <a:r>
              <a:rPr lang="en-US" sz="2600" dirty="0">
                <a:latin typeface="Arial" panose="020B0604020202020204" pitchFamily="34" charset="0"/>
                <a:cs typeface="Arial" panose="020B0604020202020204" pitchFamily="34" charset="0"/>
              </a:rPr>
              <a:t>c. NỘI SOI TÁ TRÀNG D2</a:t>
            </a:r>
          </a:p>
          <a:p>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u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bóng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Vater</a:t>
            </a:r>
            <a:r>
              <a:rPr lang="en-US" sz="2400" dirty="0">
                <a:latin typeface="Arial" panose="020B0604020202020204" pitchFamily="34" charset="0"/>
                <a:cs typeface="Arial" panose="020B0604020202020204" pitchFamily="34" charset="0"/>
              </a:rPr>
              <a:t> =&gt;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luôn</a:t>
            </a:r>
            <a:r>
              <a:rPr lang="en-US" sz="2400" dirty="0">
                <a:latin typeface="Arial" panose="020B0604020202020204" pitchFamily="34" charset="0"/>
                <a:cs typeface="Arial" panose="020B0604020202020204" pitchFamily="34" charset="0"/>
              </a:rPr>
              <a:t> </a:t>
            </a:r>
          </a:p>
          <a:p>
            <a:endParaRPr lang="en-US" dirty="0"/>
          </a:p>
        </p:txBody>
      </p:sp>
      <p:pic>
        <p:nvPicPr>
          <p:cNvPr id="4" name="Hình ảnh 3">
            <a:extLst>
              <a:ext uri="{FF2B5EF4-FFF2-40B4-BE49-F238E27FC236}">
                <a16:creationId xmlns:a16="http://schemas.microsoft.com/office/drawing/2014/main" id="{2964F142-005D-1065-18B2-ED8BDC993A8C}"/>
              </a:ext>
            </a:extLst>
          </p:cNvPr>
          <p:cNvPicPr>
            <a:picLocks noChangeAspect="1"/>
          </p:cNvPicPr>
          <p:nvPr/>
        </p:nvPicPr>
        <p:blipFill>
          <a:blip r:embed="rId2"/>
          <a:stretch>
            <a:fillRect/>
          </a:stretch>
        </p:blipFill>
        <p:spPr>
          <a:xfrm>
            <a:off x="3218211" y="3566360"/>
            <a:ext cx="3898976" cy="3115794"/>
          </a:xfrm>
          <a:prstGeom prst="rect">
            <a:avLst/>
          </a:prstGeom>
        </p:spPr>
      </p:pic>
      <p:pic>
        <p:nvPicPr>
          <p:cNvPr id="5" name="Hình ảnh 4">
            <a:extLst>
              <a:ext uri="{FF2B5EF4-FFF2-40B4-BE49-F238E27FC236}">
                <a16:creationId xmlns:a16="http://schemas.microsoft.com/office/drawing/2014/main" id="{68BD26EC-57A5-414E-2377-E3728C7FFEDE}"/>
              </a:ext>
            </a:extLst>
          </p:cNvPr>
          <p:cNvPicPr>
            <a:picLocks noChangeAspect="1"/>
          </p:cNvPicPr>
          <p:nvPr/>
        </p:nvPicPr>
        <p:blipFill>
          <a:blip r:embed="rId3"/>
          <a:stretch>
            <a:fillRect/>
          </a:stretch>
        </p:blipFill>
        <p:spPr>
          <a:xfrm>
            <a:off x="7256369" y="3566360"/>
            <a:ext cx="2054530" cy="2286198"/>
          </a:xfrm>
          <a:prstGeom prst="rect">
            <a:avLst/>
          </a:prstGeom>
        </p:spPr>
      </p:pic>
      <p:pic>
        <p:nvPicPr>
          <p:cNvPr id="6" name="Hình ảnh 5">
            <a:extLst>
              <a:ext uri="{FF2B5EF4-FFF2-40B4-BE49-F238E27FC236}">
                <a16:creationId xmlns:a16="http://schemas.microsoft.com/office/drawing/2014/main" id="{1F3EF277-FD31-60B4-CC5A-D329811F6552}"/>
              </a:ext>
            </a:extLst>
          </p:cNvPr>
          <p:cNvPicPr>
            <a:picLocks noChangeAspect="1"/>
          </p:cNvPicPr>
          <p:nvPr/>
        </p:nvPicPr>
        <p:blipFill>
          <a:blip r:embed="rId4"/>
          <a:stretch>
            <a:fillRect/>
          </a:stretch>
        </p:blipFill>
        <p:spPr>
          <a:xfrm>
            <a:off x="9450081" y="3502955"/>
            <a:ext cx="2383743" cy="2286198"/>
          </a:xfrm>
          <a:prstGeom prst="rect">
            <a:avLst/>
          </a:prstGeom>
        </p:spPr>
      </p:pic>
    </p:spTree>
    <p:extLst>
      <p:ext uri="{BB962C8B-B14F-4D97-AF65-F5344CB8AC3E}">
        <p14:creationId xmlns:p14="http://schemas.microsoft.com/office/powerpoint/2010/main" val="134511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6BDF80-DB1A-FBE0-05AE-2AD011902804}"/>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20A8CB08-C746-0EDD-678A-B6856279DA80}"/>
              </a:ext>
            </a:extLst>
          </p:cNvPr>
          <p:cNvSpPr>
            <a:spLocks noGrp="1"/>
          </p:cNvSpPr>
          <p:nvPr>
            <p:ph idx="1"/>
          </p:nvPr>
        </p:nvSpPr>
        <p:spPr>
          <a:xfrm>
            <a:off x="2589212" y="1631852"/>
            <a:ext cx="5935810" cy="4279370"/>
          </a:xfrm>
        </p:spPr>
        <p:txBody>
          <a:bodyPr>
            <a:normAutofit/>
          </a:bodyPr>
          <a:lstStyle/>
          <a:p>
            <a:pPr marL="0" indent="0" algn="just">
              <a:buNone/>
            </a:pPr>
            <a:r>
              <a:rPr lang="vi-VN" sz="2800" b="1" dirty="0">
                <a:latin typeface="Arial" panose="020B0604020202020204" pitchFamily="34" charset="0"/>
                <a:cs typeface="Arial" panose="020B0604020202020204" pitchFamily="34" charset="0"/>
              </a:rPr>
              <a:t>2.CẬN LÂM SÀNG : SINH THIẾT U</a:t>
            </a:r>
          </a:p>
          <a:p>
            <a:pPr marL="0" indent="0" algn="just">
              <a:buNone/>
            </a:pPr>
            <a:r>
              <a:rPr lang="vi-VN" sz="2600" dirty="0">
                <a:latin typeface="Arial" panose="020B0604020202020204" pitchFamily="34" charset="0"/>
                <a:cs typeface="Arial" panose="020B0604020202020204" pitchFamily="34" charset="0"/>
              </a:rPr>
              <a:t>d. NỘI SOI Ổ BỤNG THÁM SÁT</a:t>
            </a:r>
            <a:endParaRPr lang="vi-VN" dirty="0">
              <a:latin typeface="Arial" panose="020B0604020202020204" pitchFamily="34" charset="0"/>
              <a:cs typeface="Arial" panose="020B0604020202020204" pitchFamily="34" charset="0"/>
            </a:endParaRPr>
          </a:p>
          <a:p>
            <a:pPr algn="just"/>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vi-VN" sz="2400" dirty="0">
                <a:latin typeface="Arial" panose="020B0604020202020204" pitchFamily="34" charset="0"/>
                <a:cs typeface="Arial" panose="020B0604020202020204" pitchFamily="34" charset="0"/>
              </a:rPr>
              <a:t> cho BN u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mang </a:t>
            </a:r>
            <a:r>
              <a:rPr lang="vi-VN" sz="2400" dirty="0" err="1">
                <a:latin typeface="Arial" panose="020B0604020202020204" pitchFamily="34" charset="0"/>
                <a:cs typeface="Arial" panose="020B0604020202020204" pitchFamily="34" charset="0"/>
              </a:rPr>
              <a:t>lại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lợi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tránh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#2.3% </a:t>
            </a:r>
            <a:r>
              <a:rPr lang="en-US" sz="2400" dirty="0" err="1">
                <a:latin typeface="Arial" panose="020B0604020202020204" pitchFamily="34" charset="0"/>
                <a:cs typeface="Arial" panose="020B0604020202020204" pitchFamily="34" charset="0"/>
              </a:rPr>
              <a:t>phẫu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mở</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bụng</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cần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cân </a:t>
            </a:r>
            <a:r>
              <a:rPr lang="vi-VN" sz="2400" dirty="0" err="1">
                <a:latin typeface="Arial" panose="020B0604020202020204" pitchFamily="34" charset="0"/>
                <a:cs typeface="Arial" panose="020B0604020202020204" pitchFamily="34" charset="0"/>
              </a:rPr>
              <a:t>nhắc</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đã</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EUS-FNA </a:t>
            </a:r>
            <a:r>
              <a:rPr lang="vi-VN" sz="2400" dirty="0" err="1">
                <a:latin typeface="Arial" panose="020B0604020202020204" pitchFamily="34" charset="0"/>
                <a:cs typeface="Arial" panose="020B0604020202020204" pitchFamily="34" charset="0"/>
              </a:rPr>
              <a:t>mà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quả</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rõ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ràng</a:t>
            </a:r>
            <a:r>
              <a:rPr lang="vi-VN" sz="2400" dirty="0">
                <a:latin typeface="Arial" panose="020B0604020202020204" pitchFamily="34" charset="0"/>
                <a:cs typeface="Arial" panose="020B0604020202020204" pitchFamily="34" charset="0"/>
              </a:rPr>
              <a:t>.</a:t>
            </a:r>
          </a:p>
          <a:p>
            <a:endParaRPr lang="en-US" dirty="0"/>
          </a:p>
        </p:txBody>
      </p:sp>
      <p:sp>
        <p:nvSpPr>
          <p:cNvPr id="4" name="TextBox 1">
            <a:extLst>
              <a:ext uri="{FF2B5EF4-FFF2-40B4-BE49-F238E27FC236}">
                <a16:creationId xmlns:a16="http://schemas.microsoft.com/office/drawing/2014/main" id="{7C9108C9-56A0-E402-D4A4-1E56DFB1659E}"/>
              </a:ext>
            </a:extLst>
          </p:cNvPr>
          <p:cNvSpPr txBox="1"/>
          <p:nvPr/>
        </p:nvSpPr>
        <p:spPr>
          <a:xfrm>
            <a:off x="1842868" y="6038850"/>
            <a:ext cx="10349131" cy="461665"/>
          </a:xfrm>
          <a:prstGeom prst="rect">
            <a:avLst/>
          </a:prstGeom>
          <a:noFill/>
        </p:spPr>
        <p:txBody>
          <a:bodyPr wrap="square" rtlCol="0">
            <a:spAutoFit/>
          </a:bodyPr>
          <a:lstStyle/>
          <a:p>
            <a:pPr defTabSz="457200"/>
            <a:r>
              <a:rPr lang="en-US" sz="1200" i="1">
                <a:solidFill>
                  <a:srgbClr val="000000"/>
                </a:solidFill>
                <a:latin typeface="Arial" panose="020B0604020202020204" pitchFamily="34" charset="0"/>
                <a:cs typeface="Arial" panose="020B0604020202020204" pitchFamily="34" charset="0"/>
              </a:rPr>
              <a:t>Jeffrey Marks, MD (2022). Diagnostic staging laparoscopy: General principles for staging primary digestive malignancies. In: Wenliang C, ed. Uptodate. Waltham, Massachusetts.:Uptodate, 2022  </a:t>
            </a:r>
          </a:p>
        </p:txBody>
      </p:sp>
      <p:pic>
        <p:nvPicPr>
          <p:cNvPr id="5" name="Hình ảnh 4">
            <a:extLst>
              <a:ext uri="{FF2B5EF4-FFF2-40B4-BE49-F238E27FC236}">
                <a16:creationId xmlns:a16="http://schemas.microsoft.com/office/drawing/2014/main" id="{AF7505A6-7266-6143-8D18-96E44A34FFB7}"/>
              </a:ext>
            </a:extLst>
          </p:cNvPr>
          <p:cNvPicPr>
            <a:picLocks noChangeAspect="1"/>
          </p:cNvPicPr>
          <p:nvPr/>
        </p:nvPicPr>
        <p:blipFill>
          <a:blip r:embed="rId3"/>
          <a:stretch>
            <a:fillRect/>
          </a:stretch>
        </p:blipFill>
        <p:spPr>
          <a:xfrm>
            <a:off x="8525021" y="2363373"/>
            <a:ext cx="3666977" cy="3193366"/>
          </a:xfrm>
          <a:prstGeom prst="rect">
            <a:avLst/>
          </a:prstGeom>
        </p:spPr>
      </p:pic>
    </p:spTree>
    <p:extLst>
      <p:ext uri="{BB962C8B-B14F-4D97-AF65-F5344CB8AC3E}">
        <p14:creationId xmlns:p14="http://schemas.microsoft.com/office/powerpoint/2010/main" val="247844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FA4033-0946-FDA7-3DF4-5E16FC273583}"/>
              </a:ext>
            </a:extLst>
          </p:cNvPr>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Chẩn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đoán</a:t>
            </a:r>
            <a:endParaRPr lang="en-US" b="1" dirty="0">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31D9E3C5-B4EE-ACD9-A02E-4782BD533661}"/>
              </a:ext>
            </a:extLst>
          </p:cNvPr>
          <p:cNvSpPr>
            <a:spLocks noGrp="1"/>
          </p:cNvSpPr>
          <p:nvPr>
            <p:ph idx="1"/>
          </p:nvPr>
        </p:nvSpPr>
        <p:spPr>
          <a:xfrm>
            <a:off x="2589212" y="1617785"/>
            <a:ext cx="8915400" cy="4293437"/>
          </a:xfrm>
        </p:spPr>
        <p:txBody>
          <a:bodyPr/>
          <a:lstStyle/>
          <a:p>
            <a:pPr marL="0" indent="0">
              <a:buNone/>
            </a:pPr>
            <a:r>
              <a:rPr lang="en-US" sz="2800" b="1" dirty="0">
                <a:latin typeface="Arial" panose="020B0604020202020204" pitchFamily="34" charset="0"/>
                <a:cs typeface="Arial" panose="020B0604020202020204" pitchFamily="34" charset="0"/>
              </a:rPr>
              <a:t>2.CẬN LÂM SÀNG :  </a:t>
            </a:r>
            <a:r>
              <a:rPr lang="vi-VN" sz="2800" b="1" dirty="0">
                <a:latin typeface="Arial" panose="020B0604020202020204" pitchFamily="34" charset="0"/>
                <a:cs typeface="Arial" panose="020B0604020202020204" pitchFamily="34" charset="0"/>
              </a:rPr>
              <a:t>SINH THIẾT U</a:t>
            </a:r>
          </a:p>
          <a:p>
            <a:pPr marL="0" indent="0">
              <a:buNone/>
            </a:pPr>
            <a:r>
              <a:rPr lang="vi-VN" sz="2600" dirty="0">
                <a:latin typeface="Arial" panose="020B0604020202020204" pitchFamily="34" charset="0"/>
                <a:cs typeface="Arial" panose="020B0604020202020204" pitchFamily="34" charset="0"/>
              </a:rPr>
              <a:t>e. SINH THIẾT QUA DA</a:t>
            </a:r>
          </a:p>
          <a:p>
            <a:r>
              <a:rPr lang="vi-VN" sz="2400" dirty="0">
                <a:latin typeface="Arial" panose="020B0604020202020204" pitchFamily="34" charset="0"/>
                <a:cs typeface="Arial" panose="020B0604020202020204" pitchFamily="34" charset="0"/>
              </a:rPr>
              <a:t>Không </a:t>
            </a:r>
            <a:r>
              <a:rPr lang="vi-VN" sz="2400" dirty="0" err="1">
                <a:latin typeface="Arial" panose="020B0604020202020204" pitchFamily="34" charset="0"/>
                <a:cs typeface="Arial" panose="020B0604020202020204" pitchFamily="34" charset="0"/>
              </a:rPr>
              <a:t>khả</a:t>
            </a:r>
            <a:r>
              <a:rPr lang="vi-VN" sz="2400" dirty="0">
                <a:latin typeface="Arial" panose="020B0604020202020204" pitchFamily="34" charset="0"/>
                <a:cs typeface="Arial" panose="020B0604020202020204" pitchFamily="34" charset="0"/>
              </a:rPr>
              <a:t> thi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nằm</a:t>
            </a:r>
            <a:r>
              <a:rPr lang="vi-VN" sz="2400" dirty="0">
                <a:latin typeface="Arial" panose="020B0604020202020204" pitchFamily="34" charset="0"/>
                <a:cs typeface="Arial" panose="020B0604020202020204" pitchFamily="34" charset="0"/>
              </a:rPr>
              <a:t> sâu</a:t>
            </a:r>
          </a:p>
          <a:p>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khả</a:t>
            </a:r>
            <a:r>
              <a:rPr lang="vi-VN" sz="2400" dirty="0">
                <a:latin typeface="Arial" panose="020B0604020202020204" pitchFamily="34" charset="0"/>
                <a:cs typeface="Arial" panose="020B0604020202020204" pitchFamily="34" charset="0"/>
              </a:rPr>
              <a:t> năng gieo </a:t>
            </a:r>
            <a:r>
              <a:rPr lang="vi-VN" sz="2400" dirty="0" err="1">
                <a:latin typeface="Arial" panose="020B0604020202020204" pitchFamily="34" charset="0"/>
                <a:cs typeface="Arial" panose="020B0604020202020204" pitchFamily="34" charset="0"/>
              </a:rPr>
              <a:t>rắc</a:t>
            </a:r>
            <a:r>
              <a:rPr lang="vi-VN" sz="2400" dirty="0">
                <a:latin typeface="Arial" panose="020B0604020202020204" pitchFamily="34" charset="0"/>
                <a:cs typeface="Arial" panose="020B0604020202020204" pitchFamily="34" charset="0"/>
              </a:rPr>
              <a:t> qua </a:t>
            </a:r>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chọc</a:t>
            </a:r>
            <a:r>
              <a:rPr lang="vi-VN" sz="2400" dirty="0">
                <a:latin typeface="Arial" panose="020B0604020202020204" pitchFamily="34" charset="0"/>
                <a:cs typeface="Arial" panose="020B0604020202020204" pitchFamily="34" charset="0"/>
              </a:rPr>
              <a:t> kim</a:t>
            </a:r>
          </a:p>
          <a:p>
            <a:pPr marL="0" indent="0">
              <a:buNone/>
            </a:pPr>
            <a:r>
              <a:rPr lang="vi-VN"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 </a:t>
            </a:r>
            <a:r>
              <a:rPr lang="en-US" sz="2400" dirty="0" err="1">
                <a:latin typeface="Arial" panose="020B0604020202020204" pitchFamily="34" charset="0"/>
                <a:cs typeface="Arial" panose="020B0604020202020204" pitchFamily="34" charset="0"/>
              </a:rPr>
              <a:t>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endParaRPr lang="vi-VN" sz="2400" dirty="0">
              <a:latin typeface="Arial" panose="020B0604020202020204" pitchFamily="34" charset="0"/>
              <a:cs typeface="Arial" panose="020B0604020202020204" pitchFamily="34" charset="0"/>
            </a:endParaRPr>
          </a:p>
          <a:p>
            <a:endParaRPr lang="en-US" dirty="0"/>
          </a:p>
          <a:p>
            <a:endParaRPr lang="en-US" dirty="0"/>
          </a:p>
        </p:txBody>
      </p:sp>
    </p:spTree>
    <p:extLst>
      <p:ext uri="{BB962C8B-B14F-4D97-AF65-F5344CB8AC3E}">
        <p14:creationId xmlns:p14="http://schemas.microsoft.com/office/powerpoint/2010/main" val="964848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7C4D27-C234-A857-9496-7B1EF01E56CA}"/>
              </a:ext>
            </a:extLst>
          </p:cNvPr>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Chẩn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đoán</a:t>
            </a:r>
            <a:endParaRPr lang="en-US" b="1" dirty="0">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086FF633-A6B8-E6DE-6010-08E514ABCFD1}"/>
              </a:ext>
            </a:extLst>
          </p:cNvPr>
          <p:cNvSpPr>
            <a:spLocks noGrp="1"/>
          </p:cNvSpPr>
          <p:nvPr>
            <p:ph idx="1"/>
          </p:nvPr>
        </p:nvSpPr>
        <p:spPr>
          <a:xfrm>
            <a:off x="2589212" y="1603717"/>
            <a:ext cx="8915400" cy="4307505"/>
          </a:xfrm>
        </p:spPr>
        <p:txBody>
          <a:bodyPr/>
          <a:lstStyle/>
          <a:p>
            <a:pPr marL="0" indent="0" algn="just">
              <a:buNone/>
            </a:pPr>
            <a:r>
              <a:rPr lang="vi-VN" sz="2800" b="1" dirty="0">
                <a:latin typeface="Arial" panose="020B0604020202020204" pitchFamily="34" charset="0"/>
                <a:cs typeface="Arial" panose="020B0604020202020204" pitchFamily="34" charset="0"/>
              </a:rPr>
              <a:t>2.CẬN LÂM SÀNG :  GPB</a:t>
            </a:r>
          </a:p>
          <a:p>
            <a:pPr algn="just"/>
            <a:r>
              <a:rPr lang="vi-VN" sz="2600" dirty="0">
                <a:latin typeface="Arial" panose="020B0604020202020204" pitchFamily="34" charset="0"/>
                <a:cs typeface="Arial" panose="020B0604020202020204" pitchFamily="34" charset="0"/>
              </a:rPr>
              <a:t>U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thể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phẫu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thuật</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k</a:t>
            </a:r>
            <a:r>
              <a:rPr lang="vi-VN" sz="2600" dirty="0">
                <a:latin typeface="Arial" panose="020B0604020202020204" pitchFamily="34" charset="0"/>
                <a:cs typeface="Arial" panose="020B0604020202020204" pitchFamily="34" charset="0"/>
              </a:rPr>
              <a:t>hông </a:t>
            </a:r>
            <a:r>
              <a:rPr lang="vi-VN" sz="2600" dirty="0" err="1">
                <a:latin typeface="Arial" panose="020B0604020202020204" pitchFamily="34" charset="0"/>
                <a:cs typeface="Arial" panose="020B0604020202020204" pitchFamily="34" charset="0"/>
              </a:rPr>
              <a:t>bắt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buộc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trước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mổ</a:t>
            </a:r>
            <a:r>
              <a:rPr lang="vi-VN" sz="2600" dirty="0">
                <a:latin typeface="Arial" panose="020B0604020202020204" pitchFamily="34" charset="0"/>
                <a:cs typeface="Arial" panose="020B0604020202020204" pitchFamily="34" charset="0"/>
              </a:rPr>
              <a:t>.</a:t>
            </a:r>
          </a:p>
          <a:p>
            <a:pPr algn="just"/>
            <a:r>
              <a:rPr lang="vi-VN" sz="2600" dirty="0">
                <a:latin typeface="Arial" panose="020B0604020202020204" pitchFamily="34" charset="0"/>
                <a:cs typeface="Arial" panose="020B0604020202020204" pitchFamily="34" charset="0"/>
              </a:rPr>
              <a:t>K</a:t>
            </a:r>
            <a:r>
              <a:rPr lang="en-US" sz="2600" dirty="0" err="1">
                <a:latin typeface="Arial" panose="020B0604020202020204" pitchFamily="34" charset="0"/>
                <a:cs typeface="Arial" panose="020B0604020202020204" pitchFamily="34" charset="0"/>
              </a:rPr>
              <a:t>huyến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cáo</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trước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mổ</a:t>
            </a:r>
            <a:r>
              <a:rPr lang="vi-VN" sz="2600" dirty="0">
                <a:latin typeface="Arial" panose="020B0604020202020204" pitchFamily="34" charset="0"/>
                <a:cs typeface="Arial" panose="020B0604020202020204" pitchFamily="34" charset="0"/>
              </a:rPr>
              <a:t> khi nghi </a:t>
            </a:r>
            <a:r>
              <a:rPr lang="vi-VN" sz="2600" dirty="0" err="1">
                <a:latin typeface="Arial" panose="020B0604020202020204" pitchFamily="34" charset="0"/>
                <a:cs typeface="Arial" panose="020B0604020202020204" pitchFamily="34" charset="0"/>
              </a:rPr>
              <a:t>ngờ</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bệnh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lành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tính</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p>
          <a:p>
            <a:pPr lvl="1" algn="just"/>
            <a:r>
              <a:rPr lang="vi-VN" sz="2600" dirty="0">
                <a:latin typeface="Arial" panose="020B0604020202020204" pitchFamily="34" charset="0"/>
                <a:cs typeface="Arial" panose="020B0604020202020204" pitchFamily="34" charset="0"/>
              </a:rPr>
              <a:t>Lâm </a:t>
            </a:r>
            <a:r>
              <a:rPr lang="vi-VN" sz="2600" dirty="0" err="1">
                <a:latin typeface="Arial" panose="020B0604020202020204" pitchFamily="34" charset="0"/>
                <a:cs typeface="Arial" panose="020B0604020202020204" pitchFamily="34" charset="0"/>
              </a:rPr>
              <a:t>sàng</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trẻ</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tuổi</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tiền</a:t>
            </a:r>
            <a:r>
              <a:rPr lang="vi-VN" sz="2600" dirty="0">
                <a:latin typeface="Arial" panose="020B0604020202020204" pitchFamily="34" charset="0"/>
                <a:cs typeface="Arial" panose="020B0604020202020204" pitchFamily="34" charset="0"/>
              </a:rPr>
              <a:t> căn </a:t>
            </a:r>
            <a:r>
              <a:rPr lang="vi-VN" sz="2600" dirty="0" err="1">
                <a:latin typeface="Arial" panose="020B0604020202020204" pitchFamily="34" charset="0"/>
                <a:cs typeface="Arial" panose="020B0604020202020204" pitchFamily="34" charset="0"/>
              </a:rPr>
              <a:t>dùng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rượu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bệnh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tự</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miễn</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khác</a:t>
            </a:r>
            <a:r>
              <a:rPr lang="vi-VN" sz="2600" dirty="0">
                <a:latin typeface="Arial" panose="020B0604020202020204" pitchFamily="34" charset="0"/>
                <a:cs typeface="Arial" panose="020B0604020202020204" pitchFamily="34" charset="0"/>
              </a:rPr>
              <a:t> </a:t>
            </a:r>
          </a:p>
          <a:p>
            <a:pPr lvl="1" algn="just"/>
            <a:r>
              <a:rPr lang="vi-VN" sz="2600" dirty="0" err="1">
                <a:latin typeface="Arial" panose="020B0604020202020204" pitchFamily="34" charset="0"/>
                <a:cs typeface="Arial" panose="020B0604020202020204" pitchFamily="34" charset="0"/>
              </a:rPr>
              <a:t>Hình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ảnh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học</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ống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tụy</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đường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mật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hẹp</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nhiều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vị</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trí</a:t>
            </a:r>
            <a:endParaRPr lang="vi-VN" sz="2600" dirty="0">
              <a:latin typeface="Arial" panose="020B0604020202020204" pitchFamily="34" charset="0"/>
              <a:cs typeface="Arial" panose="020B0604020202020204" pitchFamily="34" charset="0"/>
            </a:endParaRPr>
          </a:p>
          <a:p>
            <a:pPr algn="just"/>
            <a:r>
              <a:rPr lang="vi-VN" sz="2600" dirty="0">
                <a:latin typeface="Arial" panose="020B0604020202020204" pitchFamily="34" charset="0"/>
                <a:cs typeface="Arial" panose="020B0604020202020204" pitchFamily="34" charset="0"/>
              </a:rPr>
              <a:t>U </a:t>
            </a:r>
            <a:r>
              <a:rPr lang="vi-VN" sz="2600" dirty="0" err="1">
                <a:latin typeface="Arial" panose="020B0604020202020204" pitchFamily="34" charset="0"/>
                <a:cs typeface="Arial" panose="020B0604020202020204" pitchFamily="34" charset="0"/>
              </a:rPr>
              <a:t>giáp</a:t>
            </a:r>
            <a:r>
              <a:rPr lang="vi-VN" sz="2600" dirty="0">
                <a:latin typeface="Arial" panose="020B0604020202020204" pitchFamily="34" charset="0"/>
                <a:cs typeface="Arial" panose="020B0604020202020204" pitchFamily="34" charset="0"/>
              </a:rPr>
              <a:t> biên, u không </a:t>
            </a:r>
            <a:r>
              <a:rPr lang="vi-VN" sz="2600" dirty="0" err="1">
                <a:latin typeface="Arial" panose="020B0604020202020204" pitchFamily="34" charset="0"/>
                <a:cs typeface="Arial" panose="020B0604020202020204" pitchFamily="34" charset="0"/>
              </a:rPr>
              <a:t>thể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buộc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để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hướng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dẫn</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điều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trị</a:t>
            </a:r>
            <a:r>
              <a:rPr lang="vi-VN" sz="2600" dirty="0">
                <a:latin typeface="Arial" panose="020B0604020202020204" pitchFamily="34" charset="0"/>
                <a:cs typeface="Arial" panose="020B0604020202020204" pitchFamily="34" charset="0"/>
              </a:rPr>
              <a:t> </a:t>
            </a:r>
          </a:p>
          <a:p>
            <a:endParaRPr lang="en-US" dirty="0"/>
          </a:p>
        </p:txBody>
      </p:sp>
      <p:sp>
        <p:nvSpPr>
          <p:cNvPr id="4" name="TextBox 7">
            <a:extLst>
              <a:ext uri="{FF2B5EF4-FFF2-40B4-BE49-F238E27FC236}">
                <a16:creationId xmlns:a16="http://schemas.microsoft.com/office/drawing/2014/main" id="{EE1826A9-C84C-CF1E-7FD1-99C88BF02832}"/>
              </a:ext>
            </a:extLst>
          </p:cNvPr>
          <p:cNvSpPr txBox="1"/>
          <p:nvPr/>
        </p:nvSpPr>
        <p:spPr>
          <a:xfrm>
            <a:off x="5520312" y="6378344"/>
            <a:ext cx="227948" cy="276999"/>
          </a:xfrm>
          <a:prstGeom prst="rect">
            <a:avLst/>
          </a:prstGeom>
          <a:noFill/>
        </p:spPr>
        <p:txBody>
          <a:bodyPr wrap="none" rtlCol="0">
            <a:spAutoFit/>
          </a:bodyPr>
          <a:lstStyle/>
          <a:p>
            <a:pPr defTabSz="914400">
              <a:buClr>
                <a:srgbClr val="000000"/>
              </a:buClr>
              <a:buFont typeface="Arial"/>
              <a:buNone/>
            </a:pPr>
            <a:r>
              <a:rPr lang="en-US" sz="1200" i="1" kern="0" dirty="0">
                <a:solidFill>
                  <a:srgbClr val="000000"/>
                </a:solidFill>
                <a:latin typeface="Arial"/>
                <a:cs typeface="Arial"/>
                <a:sym typeface="Arial"/>
              </a:rPr>
              <a:t>.</a:t>
            </a:r>
            <a:endParaRPr lang="en-VN" sz="1200" i="1" kern="0" dirty="0">
              <a:solidFill>
                <a:srgbClr val="000000"/>
              </a:solidFill>
              <a:latin typeface="Arial"/>
              <a:cs typeface="Arial"/>
              <a:sym typeface="Arial"/>
            </a:endParaRPr>
          </a:p>
        </p:txBody>
      </p:sp>
      <p:sp>
        <p:nvSpPr>
          <p:cNvPr id="5" name="Hộp Văn bản 4">
            <a:extLst>
              <a:ext uri="{FF2B5EF4-FFF2-40B4-BE49-F238E27FC236}">
                <a16:creationId xmlns:a16="http://schemas.microsoft.com/office/drawing/2014/main" id="{3E2C1E01-EA47-F74F-A34B-624329C29D57}"/>
              </a:ext>
            </a:extLst>
          </p:cNvPr>
          <p:cNvSpPr txBox="1"/>
          <p:nvPr/>
        </p:nvSpPr>
        <p:spPr>
          <a:xfrm>
            <a:off x="4951827" y="5958526"/>
            <a:ext cx="6552783" cy="400110"/>
          </a:xfrm>
          <a:prstGeom prst="rect">
            <a:avLst/>
          </a:prstGeom>
          <a:noFill/>
        </p:spPr>
        <p:txBody>
          <a:bodyPr wrap="square">
            <a:spAutoFit/>
          </a:bodyPr>
          <a:lstStyle/>
          <a:p>
            <a:pPr defTabSz="457200"/>
            <a:r>
              <a:rPr lang="en-US" sz="1000" dirty="0">
                <a:solidFill>
                  <a:prstClr val="black"/>
                </a:solidFill>
                <a:latin typeface="Arial" panose="020B0604020202020204" pitchFamily="34" charset="0"/>
                <a:cs typeface="Arial" panose="020B0604020202020204" pitchFamily="34" charset="0"/>
              </a:rPr>
              <a:t>[1] Carlos Castillo. Clinical manifestations, diagnosis, and staging of exocrine pancreatic cancer. </a:t>
            </a:r>
            <a:r>
              <a:rPr lang="en-US" sz="1000" dirty="0" err="1">
                <a:solidFill>
                  <a:prstClr val="black"/>
                </a:solidFill>
                <a:latin typeface="Arial" panose="020B0604020202020204" pitchFamily="34" charset="0"/>
                <a:cs typeface="Arial" panose="020B0604020202020204" pitchFamily="34" charset="0"/>
              </a:rPr>
              <a:t>Uptodate</a:t>
            </a:r>
            <a:r>
              <a:rPr lang="en-US" sz="1000" dirty="0">
                <a:solidFill>
                  <a:prstClr val="black"/>
                </a:solidFill>
                <a:latin typeface="Arial" panose="020B0604020202020204" pitchFamily="34" charset="0"/>
                <a:cs typeface="Arial" panose="020B0604020202020204" pitchFamily="34" charset="0"/>
              </a:rPr>
              <a:t> 2022.</a:t>
            </a:r>
            <a:br>
              <a:rPr lang="en-US" sz="1000" dirty="0">
                <a:solidFill>
                  <a:prstClr val="black"/>
                </a:solidFill>
                <a:latin typeface="Arial" panose="020B0604020202020204" pitchFamily="34" charset="0"/>
                <a:cs typeface="Arial" panose="020B0604020202020204" pitchFamily="34" charset="0"/>
              </a:rPr>
            </a:br>
            <a:r>
              <a:rPr lang="en-US" sz="1000" dirty="0">
                <a:solidFill>
                  <a:prstClr val="black"/>
                </a:solidFill>
                <a:latin typeface="Arial" panose="020B0604020202020204" pitchFamily="34" charset="0"/>
                <a:cs typeface="Arial" panose="020B0604020202020204" pitchFamily="34" charset="0"/>
              </a:rPr>
              <a:t>[2] NCCN 2021</a:t>
            </a:r>
            <a:endParaRPr lang="vi-VN" sz="1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62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32769" y="2432760"/>
            <a:ext cx="5543006" cy="1870299"/>
          </a:xfrm>
          <a:prstGeom prst="rect">
            <a:avLst/>
          </a:prstGeom>
          <a:ln>
            <a:solidFill>
              <a:schemeClr val="tx1"/>
            </a:solidFill>
          </a:ln>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5400" b="1" dirty="0">
                <a:latin typeface="Arial" panose="020B0604020202020204" pitchFamily="34" charset="0"/>
                <a:cs typeface="Arial" panose="020B0604020202020204" pitchFamily="34" charset="0"/>
              </a:rPr>
              <a:t>Phân giai </a:t>
            </a:r>
            <a:r>
              <a:rPr lang="vi-VN" sz="5400" b="1" dirty="0" err="1">
                <a:latin typeface="Arial" panose="020B0604020202020204" pitchFamily="34" charset="0"/>
                <a:cs typeface="Arial" panose="020B0604020202020204" pitchFamily="34" charset="0"/>
              </a:rPr>
              <a:t>đoạn</a:t>
            </a:r>
            <a:r>
              <a:rPr lang="vi-VN" sz="5400" b="1" dirty="0">
                <a:latin typeface="Arial" panose="020B0604020202020204" pitchFamily="34" charset="0"/>
                <a:cs typeface="Arial" panose="020B0604020202020204" pitchFamily="34" charset="0"/>
              </a:rPr>
              <a:t> ung thư</a:t>
            </a:r>
            <a:endParaRPr lang="en-US" sz="5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069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dirty="0">
                <a:latin typeface="Arial" panose="020B0604020202020204" pitchFamily="34" charset="0"/>
                <a:cs typeface="Arial" panose="020B0604020202020204" pitchFamily="34" charset="0"/>
              </a:rPr>
              <a:t>Phân giai </a:t>
            </a:r>
            <a:r>
              <a:rPr lang="vi-VN" b="1" dirty="0" err="1">
                <a:latin typeface="Arial" panose="020B0604020202020204" pitchFamily="34" charset="0"/>
                <a:cs typeface="Arial" panose="020B0604020202020204" pitchFamily="34" charset="0"/>
              </a:rPr>
              <a:t>đoạn</a:t>
            </a:r>
            <a:r>
              <a:rPr lang="vi-VN" b="1" dirty="0">
                <a:latin typeface="Arial" panose="020B0604020202020204" pitchFamily="34" charset="0"/>
                <a:cs typeface="Arial" panose="020B0604020202020204" pitchFamily="34" charset="0"/>
              </a:rPr>
              <a:t> ung thư</a:t>
            </a:r>
            <a:endParaRPr lang="en-US" b="1" dirty="0">
              <a:latin typeface="Arial" panose="020B0604020202020204" pitchFamily="34" charset="0"/>
              <a:cs typeface="Arial" panose="020B0604020202020204" pitchFamily="34" charset="0"/>
            </a:endParaRPr>
          </a:p>
        </p:txBody>
      </p:sp>
      <p:sp>
        <p:nvSpPr>
          <p:cNvPr id="5" name="TextBox 4"/>
          <p:cNvSpPr txBox="1"/>
          <p:nvPr/>
        </p:nvSpPr>
        <p:spPr>
          <a:xfrm>
            <a:off x="1568688" y="716531"/>
            <a:ext cx="3917712" cy="523220"/>
          </a:xfrm>
          <a:prstGeom prst="rect">
            <a:avLst/>
          </a:prstGeom>
          <a:noFill/>
        </p:spPr>
        <p:txBody>
          <a:bodyPr wrap="square" rtlCol="0">
            <a:spAutoFit/>
          </a:bodyPr>
          <a:lstStyle/>
          <a:p>
            <a:r>
              <a:rPr lang="vi-VN" sz="2800" b="1" dirty="0">
                <a:latin typeface="Arial" panose="020B0604020202020204" pitchFamily="34" charset="0"/>
                <a:cs typeface="Arial" panose="020B0604020202020204" pitchFamily="34" charset="0"/>
              </a:rPr>
              <a:t>Ung thư </a:t>
            </a:r>
            <a:r>
              <a:rPr lang="vi-VN" sz="2800" b="1" dirty="0" err="1">
                <a:latin typeface="Arial" panose="020B0604020202020204" pitchFamily="34" charset="0"/>
                <a:cs typeface="Arial" panose="020B0604020202020204" pitchFamily="34" charset="0"/>
              </a:rPr>
              <a:t>đầu</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tụy</a:t>
            </a:r>
            <a:endParaRPr lang="en-US" sz="2800" b="1" dirty="0">
              <a:latin typeface="Arial" panose="020B0604020202020204" pitchFamily="34" charset="0"/>
              <a:cs typeface="Arial" panose="020B0604020202020204" pitchFamily="34" charset="0"/>
            </a:endParaRPr>
          </a:p>
        </p:txBody>
      </p:sp>
      <p:graphicFrame>
        <p:nvGraphicFramePr>
          <p:cNvPr id="7" name="Table 9">
            <a:extLst>
              <a:ext uri="{FF2B5EF4-FFF2-40B4-BE49-F238E27FC236}">
                <a16:creationId xmlns:a16="http://schemas.microsoft.com/office/drawing/2014/main" id="{6CE38B12-06A9-B9F3-0264-469DE3C3376B}"/>
              </a:ext>
            </a:extLst>
          </p:cNvPr>
          <p:cNvGraphicFramePr>
            <a:graphicFrameLocks noGrp="1"/>
          </p:cNvGraphicFramePr>
          <p:nvPr>
            <p:extLst>
              <p:ext uri="{D42A27DB-BD31-4B8C-83A1-F6EECF244321}">
                <p14:modId xmlns:p14="http://schemas.microsoft.com/office/powerpoint/2010/main" val="585756118"/>
              </p:ext>
            </p:extLst>
          </p:nvPr>
        </p:nvGraphicFramePr>
        <p:xfrm>
          <a:off x="6791493" y="1427087"/>
          <a:ext cx="4754532" cy="4111728"/>
        </p:xfrm>
        <a:graphic>
          <a:graphicData uri="http://schemas.openxmlformats.org/drawingml/2006/table">
            <a:tbl>
              <a:tblPr firstRow="1" bandRow="1">
                <a:tableStyleId>{D7AC3CCA-C797-4891-BE02-D94E43425B78}</a:tableStyleId>
              </a:tblPr>
              <a:tblGrid>
                <a:gridCol w="1320870">
                  <a:extLst>
                    <a:ext uri="{9D8B030D-6E8A-4147-A177-3AD203B41FA5}">
                      <a16:colId xmlns:a16="http://schemas.microsoft.com/office/drawing/2014/main" val="973595287"/>
                    </a:ext>
                  </a:extLst>
                </a:gridCol>
                <a:gridCol w="1056396">
                  <a:extLst>
                    <a:ext uri="{9D8B030D-6E8A-4147-A177-3AD203B41FA5}">
                      <a16:colId xmlns:a16="http://schemas.microsoft.com/office/drawing/2014/main" val="4211634923"/>
                    </a:ext>
                  </a:extLst>
                </a:gridCol>
                <a:gridCol w="1188633">
                  <a:extLst>
                    <a:ext uri="{9D8B030D-6E8A-4147-A177-3AD203B41FA5}">
                      <a16:colId xmlns:a16="http://schemas.microsoft.com/office/drawing/2014/main" val="1750636254"/>
                    </a:ext>
                  </a:extLst>
                </a:gridCol>
                <a:gridCol w="1188633">
                  <a:extLst>
                    <a:ext uri="{9D8B030D-6E8A-4147-A177-3AD203B41FA5}">
                      <a16:colId xmlns:a16="http://schemas.microsoft.com/office/drawing/2014/main" val="3425944268"/>
                    </a:ext>
                  </a:extLst>
                </a:gridCol>
              </a:tblGrid>
              <a:tr h="747804">
                <a:tc>
                  <a:txBody>
                    <a:bodyPr/>
                    <a:lstStyle/>
                    <a:p>
                      <a:r>
                        <a:rPr lang="vi-VN" sz="1400">
                          <a:latin typeface="Arial" panose="020B0604020202020204" pitchFamily="34" charset="0"/>
                          <a:cs typeface="Arial" panose="020B0604020202020204" pitchFamily="34" charset="0"/>
                        </a:rPr>
                        <a:t>Giai đoạn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3494640"/>
                  </a:ext>
                </a:extLst>
              </a:tr>
              <a:tr h="395858">
                <a:tc>
                  <a:txBody>
                    <a:bodyPr/>
                    <a:lstStyle/>
                    <a:p>
                      <a:r>
                        <a:rPr lang="vi-VN" sz="1400">
                          <a:latin typeface="Arial" panose="020B0604020202020204" pitchFamily="34" charset="0"/>
                          <a:cs typeface="Arial" panose="020B0604020202020204" pitchFamily="34" charset="0"/>
                        </a:rPr>
                        <a:t>0</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Tis</a:t>
                      </a:r>
                      <a:endParaRPr lang="vi-VN"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0071726"/>
                  </a:ext>
                </a:extLst>
              </a:tr>
              <a:tr h="395858">
                <a:tc>
                  <a:txBody>
                    <a:bodyPr/>
                    <a:lstStyle/>
                    <a:p>
                      <a:r>
                        <a:rPr lang="vi-VN" sz="1400">
                          <a:latin typeface="Arial" panose="020B0604020202020204" pitchFamily="34" charset="0"/>
                          <a:cs typeface="Arial" panose="020B0604020202020204" pitchFamily="34" charset="0"/>
                        </a:rPr>
                        <a:t>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2269586"/>
                  </a:ext>
                </a:extLst>
              </a:tr>
              <a:tr h="395858">
                <a:tc>
                  <a:txBody>
                    <a:bodyPr/>
                    <a:lstStyle/>
                    <a:p>
                      <a:r>
                        <a:rPr lang="vi-VN" sz="1400">
                          <a:latin typeface="Arial" panose="020B0604020202020204" pitchFamily="34" charset="0"/>
                          <a:cs typeface="Arial" panose="020B0604020202020204" pitchFamily="34" charset="0"/>
                        </a:rPr>
                        <a:t>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T2</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35181426"/>
                  </a:ext>
                </a:extLst>
              </a:tr>
              <a:tr h="395858">
                <a:tc>
                  <a:txBody>
                    <a:bodyPr/>
                    <a:lstStyle/>
                    <a:p>
                      <a:r>
                        <a:rPr lang="vi-VN" sz="1400">
                          <a:latin typeface="Arial" panose="020B0604020202020204" pitchFamily="34" charset="0"/>
                          <a:cs typeface="Arial" panose="020B0604020202020204" pitchFamily="34" charset="0"/>
                        </a:rPr>
                        <a:t>IIA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90352225"/>
                  </a:ext>
                </a:extLst>
              </a:tr>
              <a:tr h="692317">
                <a:tc>
                  <a:txBody>
                    <a:bodyPr/>
                    <a:lstStyle/>
                    <a:p>
                      <a:r>
                        <a:rPr lang="vi-VN" sz="1400">
                          <a:latin typeface="Arial" panose="020B0604020202020204" pitchFamily="34" charset="0"/>
                          <a:cs typeface="Arial" panose="020B0604020202020204" pitchFamily="34" charset="0"/>
                        </a:rPr>
                        <a:t>IIB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 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03436762"/>
                  </a:ext>
                </a:extLst>
              </a:tr>
              <a:tr h="692317">
                <a:tc>
                  <a:txBody>
                    <a:bodyPr/>
                    <a:lstStyle/>
                    <a:p>
                      <a:r>
                        <a:rPr lang="vi-VN" sz="1400">
                          <a:latin typeface="Arial" panose="020B0604020202020204" pitchFamily="34" charset="0"/>
                          <a:cs typeface="Arial" panose="020B0604020202020204" pitchFamily="34" charset="0"/>
                        </a:rPr>
                        <a:t>III</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a:t>
                      </a:r>
                    </a:p>
                    <a:p>
                      <a:r>
                        <a:rPr lang="vi-VN" sz="1400">
                          <a:latin typeface="Arial" panose="020B0604020202020204" pitchFamily="34" charset="0"/>
                          <a:cs typeface="Arial" panose="020B0604020202020204" pitchFamily="34" charset="0"/>
                        </a:rPr>
                        <a:t>T4</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N2</a:t>
                      </a:r>
                    </a:p>
                    <a:p>
                      <a:r>
                        <a:rPr lang="vi-VN" sz="1400">
                          <a:latin typeface="Arial" panose="020B0604020202020204" pitchFamily="34" charset="0"/>
                          <a:cs typeface="Arial" panose="020B0604020202020204" pitchFamily="34" charset="0"/>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33942249"/>
                  </a:ext>
                </a:extLst>
              </a:tr>
              <a:tr h="395858">
                <a:tc>
                  <a:txBody>
                    <a:bodyPr/>
                    <a:lstStyle/>
                    <a:p>
                      <a:r>
                        <a:rPr lang="vi-VN" sz="1400">
                          <a:latin typeface="Arial" panose="020B0604020202020204" pitchFamily="34" charset="0"/>
                          <a:cs typeface="Arial" panose="020B0604020202020204" pitchFamily="34" charset="0"/>
                        </a:rPr>
                        <a:t>IV</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5477161"/>
                  </a:ext>
                </a:extLst>
              </a:tr>
            </a:tbl>
          </a:graphicData>
        </a:graphic>
      </p:graphicFrame>
      <p:graphicFrame>
        <p:nvGraphicFramePr>
          <p:cNvPr id="6" name="Table 8">
            <a:extLst>
              <a:ext uri="{FF2B5EF4-FFF2-40B4-BE49-F238E27FC236}">
                <a16:creationId xmlns:a16="http://schemas.microsoft.com/office/drawing/2014/main" id="{748347E5-33BB-335F-76A2-07AC3E33A185}"/>
              </a:ext>
            </a:extLst>
          </p:cNvPr>
          <p:cNvGraphicFramePr>
            <a:graphicFrameLocks noGrp="1"/>
          </p:cNvGraphicFramePr>
          <p:nvPr>
            <p:extLst>
              <p:ext uri="{D42A27DB-BD31-4B8C-83A1-F6EECF244321}">
                <p14:modId xmlns:p14="http://schemas.microsoft.com/office/powerpoint/2010/main" val="3362569873"/>
              </p:ext>
            </p:extLst>
          </p:nvPr>
        </p:nvGraphicFramePr>
        <p:xfrm>
          <a:off x="1361077" y="1427087"/>
          <a:ext cx="4760805" cy="4993868"/>
        </p:xfrm>
        <a:graphic>
          <a:graphicData uri="http://schemas.openxmlformats.org/drawingml/2006/table">
            <a:tbl>
              <a:tblPr firstRow="1" bandRow="1">
                <a:tableStyleId>{E8B1032C-EA38-4F05-BA0D-38AFFFC7BED3}</a:tableStyleId>
              </a:tblPr>
              <a:tblGrid>
                <a:gridCol w="459760">
                  <a:extLst>
                    <a:ext uri="{9D8B030D-6E8A-4147-A177-3AD203B41FA5}">
                      <a16:colId xmlns:a16="http://schemas.microsoft.com/office/drawing/2014/main" val="3627211828"/>
                    </a:ext>
                  </a:extLst>
                </a:gridCol>
                <a:gridCol w="4301045">
                  <a:extLst>
                    <a:ext uri="{9D8B030D-6E8A-4147-A177-3AD203B41FA5}">
                      <a16:colId xmlns:a16="http://schemas.microsoft.com/office/drawing/2014/main" val="2019747085"/>
                    </a:ext>
                  </a:extLst>
                </a:gridCol>
              </a:tblGrid>
              <a:tr h="353108">
                <a:tc>
                  <a:txBody>
                    <a:bodyPr/>
                    <a:lstStyle/>
                    <a:p>
                      <a:r>
                        <a:rPr lang="vi-VN" sz="1600">
                          <a:latin typeface="Arial" panose="020B0604020202020204" pitchFamily="34" charset="0"/>
                          <a:cs typeface="Arial" panose="020B0604020202020204" pitchFamily="34" charset="0"/>
                        </a:rPr>
                        <a:t>Tx</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xác định được u nguyên phát</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17294728"/>
                  </a:ext>
                </a:extLst>
              </a:tr>
              <a:tr h="353108">
                <a:tc>
                  <a:txBody>
                    <a:bodyPr/>
                    <a:lstStyle/>
                    <a:p>
                      <a:r>
                        <a:rPr lang="vi-VN" sz="1600">
                          <a:latin typeface="Arial" panose="020B0604020202020204" pitchFamily="34" charset="0"/>
                          <a:cs typeface="Arial" panose="020B0604020202020204" pitchFamily="34" charset="0"/>
                        </a:rPr>
                        <a:t>T0</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có bằng chứng u nguyên phát</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4228904784"/>
                  </a:ext>
                </a:extLst>
              </a:tr>
              <a:tr h="353108">
                <a:tc>
                  <a:txBody>
                    <a:bodyPr/>
                    <a:lstStyle/>
                    <a:p>
                      <a:r>
                        <a:rPr lang="vi-VN" sz="1600">
                          <a:latin typeface="Arial" panose="020B0604020202020204" pitchFamily="34" charset="0"/>
                          <a:cs typeface="Arial" panose="020B0604020202020204" pitchFamily="34" charset="0"/>
                        </a:rPr>
                        <a:t>Tis</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tại chỗ</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819407624"/>
                  </a:ext>
                </a:extLst>
              </a:tr>
              <a:tr h="353108">
                <a:tc>
                  <a:txBody>
                    <a:bodyPr/>
                    <a:lstStyle/>
                    <a:p>
                      <a:r>
                        <a:rPr lang="vi-VN" sz="1600">
                          <a:latin typeface="Arial" panose="020B0604020202020204" pitchFamily="34" charset="0"/>
                          <a:cs typeface="Arial" panose="020B0604020202020204" pitchFamily="34" charset="0"/>
                        </a:rPr>
                        <a:t>T1</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giới hạn trong tụy, đường kính &lt;2cm</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269441665"/>
                  </a:ext>
                </a:extLst>
              </a:tr>
              <a:tr h="353108">
                <a:tc>
                  <a:txBody>
                    <a:bodyPr/>
                    <a:lstStyle/>
                    <a:p>
                      <a:r>
                        <a:rPr lang="vi-VN" sz="1600">
                          <a:latin typeface="Arial" panose="020B0604020202020204" pitchFamily="34" charset="0"/>
                          <a:cs typeface="Arial" panose="020B0604020202020204" pitchFamily="34" charset="0"/>
                        </a:rPr>
                        <a:t>T2</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latin typeface="Arial" panose="020B0604020202020204" pitchFamily="34" charset="0"/>
                          <a:cs typeface="Arial" panose="020B0604020202020204" pitchFamily="34" charset="0"/>
                        </a:rPr>
                        <a:t>Ung thư </a:t>
                      </a:r>
                      <a:r>
                        <a:rPr lang="vi-VN" sz="1600" dirty="0" err="1">
                          <a:latin typeface="Arial" panose="020B0604020202020204" pitchFamily="34" charset="0"/>
                          <a:cs typeface="Arial" panose="020B0604020202020204" pitchFamily="34" charset="0"/>
                        </a:rPr>
                        <a:t>giới</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hạn</a:t>
                      </a:r>
                      <a:r>
                        <a:rPr lang="vi-VN" sz="1600" dirty="0">
                          <a:latin typeface="Arial" panose="020B0604020202020204" pitchFamily="34" charset="0"/>
                          <a:cs typeface="Arial" panose="020B0604020202020204" pitchFamily="34" charset="0"/>
                        </a:rPr>
                        <a:t> trong </a:t>
                      </a:r>
                      <a:r>
                        <a:rPr lang="vi-VN" sz="1600" dirty="0" err="1">
                          <a:latin typeface="Arial" panose="020B0604020202020204" pitchFamily="34" charset="0"/>
                          <a:cs typeface="Arial" panose="020B0604020202020204" pitchFamily="34" charset="0"/>
                        </a:rPr>
                        <a:t>tụy</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đường</a:t>
                      </a:r>
                      <a:r>
                        <a:rPr lang="vi-VN" sz="1600" dirty="0">
                          <a:latin typeface="Arial" panose="020B0604020202020204" pitchFamily="34" charset="0"/>
                          <a:cs typeface="Arial" panose="020B0604020202020204" pitchFamily="34" charset="0"/>
                        </a:rPr>
                        <a:t> </a:t>
                      </a:r>
                      <a:r>
                        <a:rPr lang="vi-VN" sz="1600" dirty="0" err="1">
                          <a:latin typeface="Arial" panose="020B0604020202020204" pitchFamily="34" charset="0"/>
                          <a:cs typeface="Arial" panose="020B0604020202020204" pitchFamily="34" charset="0"/>
                        </a:rPr>
                        <a:t>kính</a:t>
                      </a:r>
                      <a:r>
                        <a:rPr lang="vi-VN" sz="1600" dirty="0">
                          <a:latin typeface="Arial" panose="020B0604020202020204" pitchFamily="34" charset="0"/>
                          <a:cs typeface="Arial" panose="020B0604020202020204" pitchFamily="34" charset="0"/>
                        </a:rPr>
                        <a:t> &gt;2 </a:t>
                      </a:r>
                      <a:r>
                        <a:rPr lang="vi-VN" sz="1600" dirty="0" err="1">
                          <a:latin typeface="Arial" panose="020B0604020202020204" pitchFamily="34" charset="0"/>
                          <a:cs typeface="Arial" panose="020B0604020202020204" pitchFamily="34" charset="0"/>
                        </a:rPr>
                        <a:t>và</a:t>
                      </a:r>
                      <a:r>
                        <a:rPr lang="vi-VN" sz="1600" dirty="0">
                          <a:latin typeface="Arial" panose="020B0604020202020204" pitchFamily="34" charset="0"/>
                          <a:cs typeface="Arial" panose="020B0604020202020204" pitchFamily="34" charset="0"/>
                        </a:rPr>
                        <a:t> &lt;4cm</a:t>
                      </a:r>
                      <a:endParaRPr lang="en-US" sz="1600" b="0" dirty="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099816489"/>
                  </a:ext>
                </a:extLst>
              </a:tr>
              <a:tr h="353108">
                <a:tc>
                  <a:txBody>
                    <a:bodyPr/>
                    <a:lstStyle/>
                    <a:p>
                      <a:r>
                        <a:rPr lang="vi-VN" sz="1600">
                          <a:latin typeface="Arial" panose="020B0604020202020204" pitchFamily="34" charset="0"/>
                          <a:cs typeface="Arial" panose="020B0604020202020204" pitchFamily="34" charset="0"/>
                        </a:rPr>
                        <a:t>T3</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latin typeface="Arial" panose="020B0604020202020204" pitchFamily="34" charset="0"/>
                          <a:cs typeface="Arial" panose="020B0604020202020204" pitchFamily="34" charset="0"/>
                        </a:rPr>
                        <a:t>Ung thư giới hạn trong tụy, đường kính &gt;4cm</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511775444"/>
                  </a:ext>
                </a:extLst>
              </a:tr>
              <a:tr h="472084">
                <a:tc>
                  <a:txBody>
                    <a:bodyPr/>
                    <a:lstStyle/>
                    <a:p>
                      <a:r>
                        <a:rPr lang="vi-VN" sz="1600">
                          <a:latin typeface="Arial" panose="020B0604020202020204" pitchFamily="34" charset="0"/>
                          <a:cs typeface="Arial" panose="020B0604020202020204" pitchFamily="34" charset="0"/>
                        </a:rPr>
                        <a:t>T4</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dirty="0">
                          <a:latin typeface="Arial" panose="020B0604020202020204" pitchFamily="34" charset="0"/>
                          <a:cs typeface="Arial" panose="020B0604020202020204" pitchFamily="34" charset="0"/>
                        </a:rPr>
                        <a:t>Ung thư xâm </a:t>
                      </a:r>
                      <a:r>
                        <a:rPr lang="vi-VN" sz="1600" dirty="0" err="1">
                          <a:latin typeface="Arial" panose="020B0604020202020204" pitchFamily="34" charset="0"/>
                          <a:cs typeface="Arial" panose="020B0604020202020204" pitchFamily="34" charset="0"/>
                        </a:rPr>
                        <a:t>lấn</a:t>
                      </a:r>
                      <a:r>
                        <a:rPr lang="vi-VN" sz="1600" dirty="0">
                          <a:latin typeface="Arial" panose="020B0604020202020204" pitchFamily="34" charset="0"/>
                          <a:cs typeface="Arial" panose="020B0604020202020204" pitchFamily="34" charset="0"/>
                        </a:rPr>
                        <a:t> ĐM thân </a:t>
                      </a:r>
                      <a:r>
                        <a:rPr lang="vi-VN" sz="1600" dirty="0" err="1">
                          <a:latin typeface="Arial" panose="020B0604020202020204" pitchFamily="34" charset="0"/>
                          <a:cs typeface="Arial" panose="020B0604020202020204" pitchFamily="34" charset="0"/>
                        </a:rPr>
                        <a:t>tạng</a:t>
                      </a:r>
                      <a:r>
                        <a:rPr lang="vi-VN" sz="1600" dirty="0">
                          <a:latin typeface="Arial" panose="020B0604020202020204" pitchFamily="34" charset="0"/>
                          <a:cs typeface="Arial" panose="020B0604020202020204" pitchFamily="34" charset="0"/>
                        </a:rPr>
                        <a:t>/ ĐM </a:t>
                      </a:r>
                      <a:r>
                        <a:rPr lang="vi-VN" sz="1600" dirty="0" err="1">
                          <a:latin typeface="Arial" panose="020B0604020202020204" pitchFamily="34" charset="0"/>
                          <a:cs typeface="Arial" panose="020B0604020202020204" pitchFamily="34" charset="0"/>
                        </a:rPr>
                        <a:t>mạc</a:t>
                      </a:r>
                      <a:r>
                        <a:rPr lang="vi-VN" sz="1600" dirty="0">
                          <a:latin typeface="Arial" panose="020B0604020202020204" pitchFamily="34" charset="0"/>
                          <a:cs typeface="Arial" panose="020B0604020202020204" pitchFamily="34" charset="0"/>
                        </a:rPr>
                        <a:t> treo </a:t>
                      </a:r>
                      <a:r>
                        <a:rPr lang="vi-VN" sz="1600" dirty="0" err="1">
                          <a:latin typeface="Arial" panose="020B0604020202020204" pitchFamily="34" charset="0"/>
                          <a:cs typeface="Arial" panose="020B0604020202020204" pitchFamily="34" charset="0"/>
                        </a:rPr>
                        <a:t>tràng</a:t>
                      </a:r>
                      <a:r>
                        <a:rPr lang="vi-VN" sz="1600" dirty="0">
                          <a:latin typeface="Arial" panose="020B0604020202020204" pitchFamily="34" charset="0"/>
                          <a:cs typeface="Arial" panose="020B0604020202020204" pitchFamily="34" charset="0"/>
                        </a:rPr>
                        <a:t> trên/ </a:t>
                      </a:r>
                      <a:r>
                        <a:rPr lang="vi-VN" sz="1600" dirty="0" err="1">
                          <a:latin typeface="Arial" panose="020B0604020202020204" pitchFamily="34" charset="0"/>
                          <a:cs typeface="Arial" panose="020B0604020202020204" pitchFamily="34" charset="0"/>
                        </a:rPr>
                        <a:t>Đm</a:t>
                      </a:r>
                      <a:r>
                        <a:rPr lang="vi-VN" sz="1600" dirty="0">
                          <a:latin typeface="Arial" panose="020B0604020202020204" pitchFamily="34" charset="0"/>
                          <a:cs typeface="Arial" panose="020B0604020202020204" pitchFamily="34" charset="0"/>
                        </a:rPr>
                        <a:t> gan chung</a:t>
                      </a:r>
                      <a:endParaRPr lang="en-US" sz="1600" b="0" dirty="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3529348420"/>
                  </a:ext>
                </a:extLst>
              </a:tr>
              <a:tr h="353108">
                <a:tc>
                  <a:txBody>
                    <a:bodyPr/>
                    <a:lstStyle/>
                    <a:p>
                      <a:r>
                        <a:rPr lang="vi-VN" sz="1600">
                          <a:latin typeface="Arial" panose="020B0604020202020204" pitchFamily="34" charset="0"/>
                          <a:cs typeface="Arial" panose="020B0604020202020204" pitchFamily="34" charset="0"/>
                        </a:rPr>
                        <a:t>Nx</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Hạch vùng không đánh giá được</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956897787"/>
                  </a:ext>
                </a:extLst>
              </a:tr>
              <a:tr h="353108">
                <a:tc>
                  <a:txBody>
                    <a:bodyPr/>
                    <a:lstStyle/>
                    <a:p>
                      <a:r>
                        <a:rPr lang="vi-VN" sz="1600">
                          <a:latin typeface="Arial" panose="020B0604020202020204" pitchFamily="34" charset="0"/>
                          <a:cs typeface="Arial" panose="020B0604020202020204" pitchFamily="34" charset="0"/>
                        </a:rPr>
                        <a:t>N0</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hạch vùng</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951151950"/>
                  </a:ext>
                </a:extLst>
              </a:tr>
              <a:tr h="353108">
                <a:tc>
                  <a:txBody>
                    <a:bodyPr/>
                    <a:lstStyle/>
                    <a:p>
                      <a:r>
                        <a:rPr lang="vi-VN" sz="1600">
                          <a:latin typeface="Arial" panose="020B0604020202020204" pitchFamily="34" charset="0"/>
                          <a:cs typeface="Arial" panose="020B0604020202020204" pitchFamily="34" charset="0"/>
                        </a:rPr>
                        <a:t>N1</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1 – 3 hạch vùng</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67440270"/>
                  </a:ext>
                </a:extLst>
              </a:tr>
              <a:tr h="353108">
                <a:tc>
                  <a:txBody>
                    <a:bodyPr/>
                    <a:lstStyle/>
                    <a:p>
                      <a:r>
                        <a:rPr lang="vi-VN" sz="1600">
                          <a:latin typeface="Arial" panose="020B0604020202020204" pitchFamily="34" charset="0"/>
                          <a:cs typeface="Arial" panose="020B0604020202020204" pitchFamily="34" charset="0"/>
                        </a:rPr>
                        <a:t>N2</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Từ 4 hạch vùng trở lên</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077888555"/>
                  </a:ext>
                </a:extLst>
              </a:tr>
              <a:tr h="353108">
                <a:tc>
                  <a:txBody>
                    <a:bodyPr/>
                    <a:lstStyle/>
                    <a:p>
                      <a:r>
                        <a:rPr lang="vi-VN" sz="1600">
                          <a:latin typeface="Arial" panose="020B0604020202020204" pitchFamily="34" charset="0"/>
                          <a:cs typeface="Arial" panose="020B0604020202020204" pitchFamily="34" charset="0"/>
                        </a:rPr>
                        <a:t>M0</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xa</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790900446"/>
                  </a:ext>
                </a:extLst>
              </a:tr>
              <a:tr h="353108">
                <a:tc>
                  <a:txBody>
                    <a:bodyPr/>
                    <a:lstStyle/>
                    <a:p>
                      <a:r>
                        <a:rPr lang="vi-VN" sz="1600">
                          <a:latin typeface="Arial" panose="020B0604020202020204" pitchFamily="34" charset="0"/>
                          <a:cs typeface="Arial" panose="020B0604020202020204" pitchFamily="34" charset="0"/>
                        </a:rPr>
                        <a:t>M1</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dirty="0" err="1">
                          <a:latin typeface="Arial" panose="020B0604020202020204" pitchFamily="34" charset="0"/>
                          <a:cs typeface="Arial" panose="020B0604020202020204" pitchFamily="34" charset="0"/>
                        </a:rPr>
                        <a:t>Có</a:t>
                      </a:r>
                      <a:r>
                        <a:rPr lang="vi-VN" sz="1600" dirty="0">
                          <a:latin typeface="Arial" panose="020B0604020202020204" pitchFamily="34" charset="0"/>
                          <a:cs typeface="Arial" panose="020B0604020202020204" pitchFamily="34" charset="0"/>
                        </a:rPr>
                        <a:t> di căn xa</a:t>
                      </a:r>
                      <a:endParaRPr lang="en-US" sz="1600" b="0" dirty="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560263584"/>
                  </a:ext>
                </a:extLst>
              </a:tr>
            </a:tbl>
          </a:graphicData>
        </a:graphic>
      </p:graphicFrame>
    </p:spTree>
    <p:extLst>
      <p:ext uri="{BB962C8B-B14F-4D97-AF65-F5344CB8AC3E}">
        <p14:creationId xmlns:p14="http://schemas.microsoft.com/office/powerpoint/2010/main" val="2590569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16DFB875-A199-9185-A7CA-38E24950F590}"/>
              </a:ext>
            </a:extLst>
          </p:cNvPr>
          <p:cNvGraphicFramePr>
            <a:graphicFrameLocks noGrp="1"/>
          </p:cNvGraphicFramePr>
          <p:nvPr>
            <p:extLst>
              <p:ext uri="{D42A27DB-BD31-4B8C-83A1-F6EECF244321}">
                <p14:modId xmlns:p14="http://schemas.microsoft.com/office/powerpoint/2010/main" val="1907098674"/>
              </p:ext>
            </p:extLst>
          </p:nvPr>
        </p:nvGraphicFramePr>
        <p:xfrm>
          <a:off x="485261" y="1280864"/>
          <a:ext cx="6745413" cy="5475589"/>
        </p:xfrm>
        <a:graphic>
          <a:graphicData uri="http://schemas.openxmlformats.org/drawingml/2006/table">
            <a:tbl>
              <a:tblPr firstRow="1" bandRow="1">
                <a:tableStyleId>{E8B1032C-EA38-4F05-BA0D-38AFFFC7BED3}</a:tableStyleId>
              </a:tblPr>
              <a:tblGrid>
                <a:gridCol w="1022643">
                  <a:extLst>
                    <a:ext uri="{9D8B030D-6E8A-4147-A177-3AD203B41FA5}">
                      <a16:colId xmlns:a16="http://schemas.microsoft.com/office/drawing/2014/main" val="3627211828"/>
                    </a:ext>
                  </a:extLst>
                </a:gridCol>
                <a:gridCol w="5722770">
                  <a:extLst>
                    <a:ext uri="{9D8B030D-6E8A-4147-A177-3AD203B41FA5}">
                      <a16:colId xmlns:a16="http://schemas.microsoft.com/office/drawing/2014/main" val="2019747085"/>
                    </a:ext>
                  </a:extLst>
                </a:gridCol>
              </a:tblGrid>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Tx</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17294728"/>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T0</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dirty="0">
                          <a:latin typeface="Arial" panose="020B0604020202020204" pitchFamily="34" charset="0"/>
                          <a:cs typeface="Arial" panose="020B0604020202020204" pitchFamily="34" charset="0"/>
                          <a:sym typeface="Arial"/>
                        </a:rPr>
                        <a:t>Không </a:t>
                      </a:r>
                      <a:r>
                        <a:rPr lang="vi-VN" sz="1600" u="none" strike="noStrike" cap="none" dirty="0" err="1">
                          <a:latin typeface="Arial" panose="020B0604020202020204" pitchFamily="34" charset="0"/>
                          <a:cs typeface="Arial" panose="020B0604020202020204" pitchFamily="34" charset="0"/>
                          <a:sym typeface="Arial"/>
                        </a:rPr>
                        <a:t>có</a:t>
                      </a:r>
                      <a:r>
                        <a:rPr lang="vi-VN" sz="1600" u="none" strike="noStrike" cap="none" dirty="0">
                          <a:latin typeface="Arial" panose="020B0604020202020204" pitchFamily="34" charset="0"/>
                          <a:cs typeface="Arial" panose="020B0604020202020204" pitchFamily="34" charset="0"/>
                          <a:sym typeface="Arial"/>
                        </a:rPr>
                        <a:t> </a:t>
                      </a:r>
                      <a:r>
                        <a:rPr lang="vi-VN" sz="1600" u="none" strike="noStrike" cap="none" dirty="0" err="1">
                          <a:latin typeface="Arial" panose="020B0604020202020204" pitchFamily="34" charset="0"/>
                          <a:cs typeface="Arial" panose="020B0604020202020204" pitchFamily="34" charset="0"/>
                          <a:sym typeface="Arial"/>
                        </a:rPr>
                        <a:t>bằng</a:t>
                      </a:r>
                      <a:r>
                        <a:rPr lang="vi-VN" sz="1600" u="none" strike="noStrike" cap="none" dirty="0">
                          <a:latin typeface="Arial" panose="020B0604020202020204" pitchFamily="34" charset="0"/>
                          <a:cs typeface="Arial" panose="020B0604020202020204" pitchFamily="34" charset="0"/>
                          <a:sym typeface="Arial"/>
                        </a:rPr>
                        <a:t> </a:t>
                      </a:r>
                      <a:r>
                        <a:rPr lang="vi-VN" sz="1600" u="none" strike="noStrike" cap="none" dirty="0" err="1">
                          <a:latin typeface="Arial" panose="020B0604020202020204" pitchFamily="34" charset="0"/>
                          <a:cs typeface="Arial" panose="020B0604020202020204" pitchFamily="34" charset="0"/>
                          <a:sym typeface="Arial"/>
                        </a:rPr>
                        <a:t>chứng</a:t>
                      </a:r>
                      <a:r>
                        <a:rPr lang="vi-VN" sz="1600" u="none" strike="noStrike" cap="none" dirty="0">
                          <a:latin typeface="Arial" panose="020B0604020202020204" pitchFamily="34" charset="0"/>
                          <a:cs typeface="Arial" panose="020B0604020202020204" pitchFamily="34" charset="0"/>
                          <a:sym typeface="Arial"/>
                        </a:rPr>
                        <a:t> u nguyên </a:t>
                      </a:r>
                      <a:r>
                        <a:rPr lang="vi-VN" sz="1600" u="none" strike="noStrike" cap="none" dirty="0" err="1">
                          <a:latin typeface="Arial" panose="020B0604020202020204" pitchFamily="34" charset="0"/>
                          <a:cs typeface="Arial" panose="020B0604020202020204" pitchFamily="34" charset="0"/>
                          <a:sym typeface="Arial"/>
                        </a:rPr>
                        <a:t>phát</a:t>
                      </a:r>
                      <a:endParaRPr lang="en-US" sz="16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4228904784"/>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Tis</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819407624"/>
                  </a:ext>
                </a:extLst>
              </a:tr>
              <a:tr h="720709">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khu trú tại bóng Vater/ cơ vòng Oddi</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 xâm lấn ngoài cơ vòng Oddi đến dưới niêm mạc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269441665"/>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T2</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lớp cơ niêm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099816489"/>
                  </a:ext>
                </a:extLst>
              </a:tr>
              <a:tr h="720709">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lấn tụy (0.5cm)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lấn tụy (hơn 0.5cm)/  ngoài nhu mô tụy/ thanh mạch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511775444"/>
                  </a:ext>
                </a:extLst>
              </a:tr>
              <a:tr h="507165">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T4</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xâm lấn ĐM thân tạng/ ĐM mạc treo tràng trên/ Đm gan chung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352934842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Nx</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956897787"/>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N0</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95115195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N1</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6744027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N2</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077888555"/>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M0</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790900446"/>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M1</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dirty="0" err="1">
                          <a:latin typeface="Arial" panose="020B0604020202020204" pitchFamily="34" charset="0"/>
                          <a:cs typeface="Arial" panose="020B0604020202020204" pitchFamily="34" charset="0"/>
                          <a:sym typeface="Arial"/>
                        </a:rPr>
                        <a:t>Có</a:t>
                      </a:r>
                      <a:r>
                        <a:rPr lang="vi-VN" sz="1600" u="none" strike="noStrike" cap="none" dirty="0">
                          <a:latin typeface="Arial" panose="020B0604020202020204" pitchFamily="34" charset="0"/>
                          <a:cs typeface="Arial" panose="020B0604020202020204" pitchFamily="34" charset="0"/>
                          <a:sym typeface="Arial"/>
                        </a:rPr>
                        <a:t> di căn xa</a:t>
                      </a:r>
                      <a:endParaRPr lang="en-US" sz="16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7" name="Table 9">
            <a:extLst>
              <a:ext uri="{FF2B5EF4-FFF2-40B4-BE49-F238E27FC236}">
                <a16:creationId xmlns:a16="http://schemas.microsoft.com/office/drawing/2014/main" id="{3A354EE5-0C91-6CE7-EC7A-CC161129337F}"/>
              </a:ext>
            </a:extLst>
          </p:cNvPr>
          <p:cNvGraphicFramePr>
            <a:graphicFrameLocks noGrp="1"/>
          </p:cNvGraphicFramePr>
          <p:nvPr>
            <p:extLst>
              <p:ext uri="{D42A27DB-BD31-4B8C-83A1-F6EECF244321}">
                <p14:modId xmlns:p14="http://schemas.microsoft.com/office/powerpoint/2010/main" val="2368878569"/>
              </p:ext>
            </p:extLst>
          </p:nvPr>
        </p:nvGraphicFramePr>
        <p:xfrm>
          <a:off x="7329031" y="1280864"/>
          <a:ext cx="4754880" cy="3170974"/>
        </p:xfrm>
        <a:graphic>
          <a:graphicData uri="http://schemas.openxmlformats.org/drawingml/2006/table">
            <a:tbl>
              <a:tblPr firstRow="1" bandRow="1">
                <a:tableStyleId>{D7AC3CCA-C797-4891-BE02-D94E43425B78}</a:tableStyleId>
              </a:tblPr>
              <a:tblGrid>
                <a:gridCol w="977889">
                  <a:extLst>
                    <a:ext uri="{9D8B030D-6E8A-4147-A177-3AD203B41FA5}">
                      <a16:colId xmlns:a16="http://schemas.microsoft.com/office/drawing/2014/main" val="973595287"/>
                    </a:ext>
                  </a:extLst>
                </a:gridCol>
                <a:gridCol w="1525151">
                  <a:extLst>
                    <a:ext uri="{9D8B030D-6E8A-4147-A177-3AD203B41FA5}">
                      <a16:colId xmlns:a16="http://schemas.microsoft.com/office/drawing/2014/main" val="4211634923"/>
                    </a:ext>
                  </a:extLst>
                </a:gridCol>
                <a:gridCol w="1063120">
                  <a:extLst>
                    <a:ext uri="{9D8B030D-6E8A-4147-A177-3AD203B41FA5}">
                      <a16:colId xmlns:a16="http://schemas.microsoft.com/office/drawing/2014/main" val="1750636254"/>
                    </a:ext>
                  </a:extLst>
                </a:gridCol>
                <a:gridCol w="1188720">
                  <a:extLst>
                    <a:ext uri="{9D8B030D-6E8A-4147-A177-3AD203B41FA5}">
                      <a16:colId xmlns:a16="http://schemas.microsoft.com/office/drawing/2014/main" val="3425944268"/>
                    </a:ext>
                  </a:extLst>
                </a:gridCol>
              </a:tblGrid>
              <a:tr h="352158">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Giai đoạn</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1973494640"/>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0</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Tis</a:t>
                      </a:r>
                      <a:endParaRPr lang="vi-VN"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102007172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T1a</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07226958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T1b, T2</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93518142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T3a</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3590352225"/>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T3b</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303436762"/>
                  </a:ext>
                </a:extLst>
              </a:tr>
              <a:tr h="437272">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T1a, T1b, T2, T3a, T3b</a:t>
                      </a:r>
                      <a:endParaRPr lang="vi-VN"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N1</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vi-VN"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033942249"/>
                  </a:ext>
                </a:extLst>
              </a:tr>
              <a:tr h="437272">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T4</a:t>
                      </a:r>
                    </a:p>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T</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N</a:t>
                      </a:r>
                    </a:p>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N2</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u="none" strike="noStrike" cap="none" noProof="0">
                        <a:ln>
                          <a:noFill/>
                        </a:ln>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870073101"/>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IV</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T</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N</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M1</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3395477161"/>
                  </a:ext>
                </a:extLst>
              </a:tr>
            </a:tbl>
          </a:graphicData>
        </a:graphic>
      </p:graphicFrame>
      <p:sp>
        <p:nvSpPr>
          <p:cNvPr id="8"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dirty="0">
                <a:latin typeface="Arial" panose="020B0604020202020204" pitchFamily="34" charset="0"/>
                <a:cs typeface="Arial" panose="020B0604020202020204" pitchFamily="34" charset="0"/>
              </a:rPr>
              <a:t>Phân giai </a:t>
            </a:r>
            <a:r>
              <a:rPr lang="vi-VN" b="1" dirty="0" err="1">
                <a:latin typeface="Arial" panose="020B0604020202020204" pitchFamily="34" charset="0"/>
                <a:cs typeface="Arial" panose="020B0604020202020204" pitchFamily="34" charset="0"/>
              </a:rPr>
              <a:t>đoạn</a:t>
            </a:r>
            <a:r>
              <a:rPr lang="vi-VN" b="1" dirty="0">
                <a:latin typeface="Arial" panose="020B0604020202020204" pitchFamily="34" charset="0"/>
                <a:cs typeface="Arial" panose="020B0604020202020204" pitchFamily="34" charset="0"/>
              </a:rPr>
              <a:t> ung thư</a:t>
            </a:r>
            <a:endParaRPr lang="en-US" b="1" dirty="0">
              <a:latin typeface="Arial" panose="020B0604020202020204" pitchFamily="34" charset="0"/>
              <a:cs typeface="Arial" panose="020B0604020202020204" pitchFamily="34" charset="0"/>
            </a:endParaRPr>
          </a:p>
        </p:txBody>
      </p:sp>
      <p:sp>
        <p:nvSpPr>
          <p:cNvPr id="9" name="TextBox 8"/>
          <p:cNvSpPr txBox="1"/>
          <p:nvPr/>
        </p:nvSpPr>
        <p:spPr>
          <a:xfrm>
            <a:off x="1568688" y="716531"/>
            <a:ext cx="3917712" cy="523220"/>
          </a:xfrm>
          <a:prstGeom prst="rect">
            <a:avLst/>
          </a:prstGeom>
          <a:noFill/>
        </p:spPr>
        <p:txBody>
          <a:bodyPr wrap="square" rtlCol="0">
            <a:spAutoFit/>
          </a:bodyPr>
          <a:lstStyle/>
          <a:p>
            <a:r>
              <a:rPr lang="vi-VN" sz="2800" b="1" dirty="0">
                <a:latin typeface="Arial" panose="020B0604020202020204" pitchFamily="34" charset="0"/>
                <a:cs typeface="Arial" panose="020B0604020202020204" pitchFamily="34" charset="0"/>
              </a:rPr>
              <a:t>Ung thư </a:t>
            </a:r>
            <a:r>
              <a:rPr lang="vi-VN" sz="2800" b="1" dirty="0" err="1">
                <a:latin typeface="Arial" panose="020B0604020202020204" pitchFamily="34" charset="0"/>
                <a:cs typeface="Arial" panose="020B0604020202020204" pitchFamily="34" charset="0"/>
              </a:rPr>
              <a:t>bóng</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Vater</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5104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16B8BE20-3DDB-C10B-3832-FF840B38ADDA}"/>
              </a:ext>
            </a:extLst>
          </p:cNvPr>
          <p:cNvGraphicFramePr>
            <a:graphicFrameLocks noGrp="1"/>
          </p:cNvGraphicFramePr>
          <p:nvPr>
            <p:extLst>
              <p:ext uri="{D42A27DB-BD31-4B8C-83A1-F6EECF244321}">
                <p14:modId xmlns:p14="http://schemas.microsoft.com/office/powerpoint/2010/main" val="1540311184"/>
              </p:ext>
            </p:extLst>
          </p:nvPr>
        </p:nvGraphicFramePr>
        <p:xfrm>
          <a:off x="916551" y="1507386"/>
          <a:ext cx="5343849" cy="4602953"/>
        </p:xfrm>
        <a:graphic>
          <a:graphicData uri="http://schemas.openxmlformats.org/drawingml/2006/table">
            <a:tbl>
              <a:tblPr firstRow="1" bandRow="1">
                <a:tableStyleId>{E8B1032C-EA38-4F05-BA0D-38AFFFC7BED3}</a:tableStyleId>
              </a:tblPr>
              <a:tblGrid>
                <a:gridCol w="810158">
                  <a:extLst>
                    <a:ext uri="{9D8B030D-6E8A-4147-A177-3AD203B41FA5}">
                      <a16:colId xmlns:a16="http://schemas.microsoft.com/office/drawing/2014/main" val="3627211828"/>
                    </a:ext>
                  </a:extLst>
                </a:gridCol>
                <a:gridCol w="4533691">
                  <a:extLst>
                    <a:ext uri="{9D8B030D-6E8A-4147-A177-3AD203B41FA5}">
                      <a16:colId xmlns:a16="http://schemas.microsoft.com/office/drawing/2014/main" val="2019747085"/>
                    </a:ext>
                  </a:extLst>
                </a:gridCol>
              </a:tblGrid>
              <a:tr h="335323">
                <a:tc>
                  <a:txBody>
                    <a:bodyPr/>
                    <a:lstStyle/>
                    <a:p>
                      <a:r>
                        <a:rPr lang="vi-VN" sz="1600">
                          <a:latin typeface="Arial" panose="020B0604020202020204" pitchFamily="34" charset="0"/>
                          <a:cs typeface="Arial" panose="020B0604020202020204" pitchFamily="34" charset="0"/>
                        </a:rPr>
                        <a:t>Tx</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xác định được u nguyên phát</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7294728"/>
                  </a:ext>
                </a:extLst>
              </a:tr>
              <a:tr h="335323">
                <a:tc>
                  <a:txBody>
                    <a:bodyPr/>
                    <a:lstStyle/>
                    <a:p>
                      <a:r>
                        <a:rPr lang="vi-VN" sz="1600">
                          <a:latin typeface="Arial" panose="020B0604020202020204" pitchFamily="34" charset="0"/>
                          <a:cs typeface="Arial" panose="020B0604020202020204" pitchFamily="34" charset="0"/>
                        </a:rPr>
                        <a:t>T0</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có bằng chứng u nguyên phát</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8904784"/>
                  </a:ext>
                </a:extLst>
              </a:tr>
              <a:tr h="335323">
                <a:tc>
                  <a:txBody>
                    <a:bodyPr/>
                    <a:lstStyle/>
                    <a:p>
                      <a:r>
                        <a:rPr lang="vi-VN" sz="1600">
                          <a:latin typeface="Arial" panose="020B0604020202020204" pitchFamily="34" charset="0"/>
                          <a:cs typeface="Arial" panose="020B0604020202020204" pitchFamily="34" charset="0"/>
                        </a:rPr>
                        <a:t>Tis</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tại chỗ</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819407624"/>
                  </a:ext>
                </a:extLst>
              </a:tr>
              <a:tr h="0">
                <a:tc>
                  <a:txBody>
                    <a:bodyPr/>
                    <a:lstStyle/>
                    <a:p>
                      <a:r>
                        <a:rPr lang="vi-VN" sz="1600">
                          <a:latin typeface="Arial" panose="020B0604020202020204" pitchFamily="34" charset="0"/>
                          <a:cs typeface="Arial" panose="020B0604020202020204" pitchFamily="34" charset="0"/>
                        </a:rPr>
                        <a:t>T1</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xâm lấn thành ống OMC &lt;5mm</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269441665"/>
                  </a:ext>
                </a:extLst>
              </a:tr>
              <a:tr h="335323">
                <a:tc>
                  <a:txBody>
                    <a:bodyPr/>
                    <a:lstStyle/>
                    <a:p>
                      <a:r>
                        <a:rPr lang="vi-VN" sz="1600">
                          <a:latin typeface="Arial" panose="020B0604020202020204" pitchFamily="34" charset="0"/>
                          <a:cs typeface="Arial" panose="020B0604020202020204" pitchFamily="34" charset="0"/>
                        </a:rPr>
                        <a:t>T2</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u="none" strike="noStrike" kern="1200" cap="none" spc="0" normalizeH="0" baseline="0" noProof="0">
                          <a:ln>
                            <a:noFill/>
                          </a:ln>
                          <a:effectLst/>
                          <a:uLnTx/>
                          <a:uFillTx/>
                          <a:latin typeface="Arial" panose="020B0604020202020204" pitchFamily="34" charset="0"/>
                          <a:cs typeface="Arial" panose="020B0604020202020204" pitchFamily="34" charset="0"/>
                        </a:rPr>
                        <a:t>Ung thư xâm lấn thành ống OMC 5 –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099816489"/>
                  </a:ext>
                </a:extLst>
              </a:tr>
              <a:tr h="335323">
                <a:tc>
                  <a:txBody>
                    <a:bodyPr/>
                    <a:lstStyle/>
                    <a:p>
                      <a:r>
                        <a:rPr lang="vi-VN" sz="1600">
                          <a:latin typeface="Arial" panose="020B0604020202020204" pitchFamily="34" charset="0"/>
                          <a:cs typeface="Arial" panose="020B0604020202020204" pitchFamily="34" charset="0"/>
                        </a:rPr>
                        <a:t>T3</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u="none" strike="noStrike" kern="1200" cap="none" spc="0" normalizeH="0" baseline="0" noProof="0">
                          <a:ln>
                            <a:noFill/>
                          </a:ln>
                          <a:effectLst/>
                          <a:uLnTx/>
                          <a:uFillTx/>
                          <a:latin typeface="Arial" panose="020B0604020202020204" pitchFamily="34" charset="0"/>
                          <a:cs typeface="Arial" panose="020B0604020202020204" pitchFamily="34" charset="0"/>
                        </a:rPr>
                        <a:t>Ung thư xâm lấn thành ống OMC &gt;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511775444"/>
                  </a:ext>
                </a:extLst>
              </a:tr>
              <a:tr h="552297">
                <a:tc>
                  <a:txBody>
                    <a:bodyPr/>
                    <a:lstStyle/>
                    <a:p>
                      <a:r>
                        <a:rPr lang="vi-VN" sz="1600">
                          <a:latin typeface="Arial" panose="020B0604020202020204" pitchFamily="34" charset="0"/>
                          <a:cs typeface="Arial" panose="020B0604020202020204" pitchFamily="34" charset="0"/>
                        </a:rPr>
                        <a:t>T4</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xâm lấn ĐM thân tạng/ ĐM mạc treo tràng trên/ Đm gan chung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529348420"/>
                  </a:ext>
                </a:extLst>
              </a:tr>
              <a:tr h="335323">
                <a:tc>
                  <a:txBody>
                    <a:bodyPr/>
                    <a:lstStyle/>
                    <a:p>
                      <a:r>
                        <a:rPr lang="vi-VN" sz="1600">
                          <a:latin typeface="Arial" panose="020B0604020202020204" pitchFamily="34" charset="0"/>
                          <a:cs typeface="Arial" panose="020B0604020202020204" pitchFamily="34" charset="0"/>
                        </a:rPr>
                        <a:t>Nx</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Hạch vùng không đánh giá được</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56897787"/>
                  </a:ext>
                </a:extLst>
              </a:tr>
              <a:tr h="335323">
                <a:tc>
                  <a:txBody>
                    <a:bodyPr/>
                    <a:lstStyle/>
                    <a:p>
                      <a:r>
                        <a:rPr lang="vi-VN" sz="1600">
                          <a:latin typeface="Arial" panose="020B0604020202020204" pitchFamily="34" charset="0"/>
                          <a:cs typeface="Arial" panose="020B0604020202020204" pitchFamily="34" charset="0"/>
                        </a:rPr>
                        <a:t>N0</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hạch vùng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51151950"/>
                  </a:ext>
                </a:extLst>
              </a:tr>
              <a:tr h="335323">
                <a:tc>
                  <a:txBody>
                    <a:bodyPr/>
                    <a:lstStyle/>
                    <a:p>
                      <a:r>
                        <a:rPr lang="vi-VN" sz="1600">
                          <a:latin typeface="Arial" panose="020B0604020202020204" pitchFamily="34" charset="0"/>
                          <a:cs typeface="Arial" panose="020B0604020202020204" pitchFamily="34" charset="0"/>
                        </a:rPr>
                        <a:t>N1</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1 – 3 hạch vùng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67440270"/>
                  </a:ext>
                </a:extLst>
              </a:tr>
              <a:tr h="335323">
                <a:tc>
                  <a:txBody>
                    <a:bodyPr/>
                    <a:lstStyle/>
                    <a:p>
                      <a:r>
                        <a:rPr lang="vi-VN" sz="1600">
                          <a:latin typeface="Arial" panose="020B0604020202020204" pitchFamily="34" charset="0"/>
                          <a:cs typeface="Arial" panose="020B0604020202020204" pitchFamily="34" charset="0"/>
                        </a:rPr>
                        <a:t>N2</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Từ 4 hạch vùng trở lên</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077888555"/>
                  </a:ext>
                </a:extLst>
              </a:tr>
              <a:tr h="335323">
                <a:tc>
                  <a:txBody>
                    <a:bodyPr/>
                    <a:lstStyle/>
                    <a:p>
                      <a:r>
                        <a:rPr lang="vi-VN" sz="1600">
                          <a:latin typeface="Arial" panose="020B0604020202020204" pitchFamily="34" charset="0"/>
                          <a:cs typeface="Arial" panose="020B0604020202020204" pitchFamily="34" charset="0"/>
                        </a:rPr>
                        <a:t>M0</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xa</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790900446"/>
                  </a:ext>
                </a:extLst>
              </a:tr>
              <a:tr h="335323">
                <a:tc>
                  <a:txBody>
                    <a:bodyPr/>
                    <a:lstStyle/>
                    <a:p>
                      <a:r>
                        <a:rPr lang="vi-VN" sz="1600">
                          <a:latin typeface="Arial" panose="020B0604020202020204" pitchFamily="34" charset="0"/>
                          <a:cs typeface="Arial" panose="020B0604020202020204" pitchFamily="34" charset="0"/>
                        </a:rPr>
                        <a:t>M1</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Có di căn xa</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9" name="Table 9">
            <a:extLst>
              <a:ext uri="{FF2B5EF4-FFF2-40B4-BE49-F238E27FC236}">
                <a16:creationId xmlns:a16="http://schemas.microsoft.com/office/drawing/2014/main" id="{8E6F0AAD-3A63-4872-E7CA-ED1E0639B693}"/>
              </a:ext>
            </a:extLst>
          </p:cNvPr>
          <p:cNvGraphicFramePr>
            <a:graphicFrameLocks noGrp="1"/>
          </p:cNvGraphicFramePr>
          <p:nvPr>
            <p:extLst>
              <p:ext uri="{D42A27DB-BD31-4B8C-83A1-F6EECF244321}">
                <p14:modId xmlns:p14="http://schemas.microsoft.com/office/powerpoint/2010/main" val="3889882598"/>
              </p:ext>
            </p:extLst>
          </p:nvPr>
        </p:nvGraphicFramePr>
        <p:xfrm>
          <a:off x="6863715" y="1507386"/>
          <a:ext cx="4775188" cy="4122450"/>
        </p:xfrm>
        <a:graphic>
          <a:graphicData uri="http://schemas.openxmlformats.org/drawingml/2006/table">
            <a:tbl>
              <a:tblPr firstRow="1" bandRow="1">
                <a:tableStyleId>{D7AC3CCA-C797-4891-BE02-D94E43425B78}</a:tableStyleId>
              </a:tblPr>
              <a:tblGrid>
                <a:gridCol w="1193797">
                  <a:extLst>
                    <a:ext uri="{9D8B030D-6E8A-4147-A177-3AD203B41FA5}">
                      <a16:colId xmlns:a16="http://schemas.microsoft.com/office/drawing/2014/main" val="973595287"/>
                    </a:ext>
                  </a:extLst>
                </a:gridCol>
                <a:gridCol w="1193797">
                  <a:extLst>
                    <a:ext uri="{9D8B030D-6E8A-4147-A177-3AD203B41FA5}">
                      <a16:colId xmlns:a16="http://schemas.microsoft.com/office/drawing/2014/main" val="4211634923"/>
                    </a:ext>
                  </a:extLst>
                </a:gridCol>
                <a:gridCol w="1193797">
                  <a:extLst>
                    <a:ext uri="{9D8B030D-6E8A-4147-A177-3AD203B41FA5}">
                      <a16:colId xmlns:a16="http://schemas.microsoft.com/office/drawing/2014/main" val="1750636254"/>
                    </a:ext>
                  </a:extLst>
                </a:gridCol>
                <a:gridCol w="1193797">
                  <a:extLst>
                    <a:ext uri="{9D8B030D-6E8A-4147-A177-3AD203B41FA5}">
                      <a16:colId xmlns:a16="http://schemas.microsoft.com/office/drawing/2014/main" val="3425944268"/>
                    </a:ext>
                  </a:extLst>
                </a:gridCol>
              </a:tblGrid>
              <a:tr h="381952">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Giai đoạn</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1973494640"/>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0</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Tis</a:t>
                      </a:r>
                      <a:endParaRPr lang="vi-VN"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1020071726"/>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072269586"/>
                  </a:ext>
                </a:extLst>
              </a:tr>
              <a:tr h="6377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IIA</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T2</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935181426"/>
                  </a:ext>
                </a:extLst>
              </a:tr>
              <a:tr h="6377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IIB</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T2</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T3</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 N1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3590352225"/>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IIIA</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 T2, T3</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N2</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303436762"/>
                  </a:ext>
                </a:extLst>
              </a:tr>
              <a:tr h="4175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IIIB</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T4</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N</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vi-VN"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033942249"/>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IV</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T</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N</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3395477161"/>
                  </a:ext>
                </a:extLst>
              </a:tr>
            </a:tbl>
          </a:graphicData>
        </a:graphic>
      </p:graphicFrame>
      <p:sp>
        <p:nvSpPr>
          <p:cNvPr id="7"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Phân giai đoạn ung thư</a:t>
            </a:r>
            <a:endParaRPr lang="en-US" b="1">
              <a:latin typeface="Arial" panose="020B0604020202020204" pitchFamily="34" charset="0"/>
              <a:cs typeface="Arial" panose="020B0604020202020204" pitchFamily="34" charset="0"/>
            </a:endParaRPr>
          </a:p>
        </p:txBody>
      </p:sp>
      <p:sp>
        <p:nvSpPr>
          <p:cNvPr id="10" name="TextBox 9"/>
          <p:cNvSpPr txBox="1"/>
          <p:nvPr/>
        </p:nvSpPr>
        <p:spPr>
          <a:xfrm>
            <a:off x="1568687" y="716531"/>
            <a:ext cx="4415253"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đoạn cuối OMC</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602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871179FB-C26B-24F5-F3B2-BCA9614462FD}"/>
              </a:ext>
            </a:extLst>
          </p:cNvPr>
          <p:cNvGraphicFramePr>
            <a:graphicFrameLocks noGrp="1"/>
          </p:cNvGraphicFramePr>
          <p:nvPr>
            <p:extLst>
              <p:ext uri="{D42A27DB-BD31-4B8C-83A1-F6EECF244321}">
                <p14:modId xmlns:p14="http://schemas.microsoft.com/office/powerpoint/2010/main" val="281042782"/>
              </p:ext>
            </p:extLst>
          </p:nvPr>
        </p:nvGraphicFramePr>
        <p:xfrm>
          <a:off x="741850" y="1537578"/>
          <a:ext cx="6192935" cy="5098838"/>
        </p:xfrm>
        <a:graphic>
          <a:graphicData uri="http://schemas.openxmlformats.org/drawingml/2006/table">
            <a:tbl>
              <a:tblPr firstRow="1" bandRow="1">
                <a:tableStyleId>{E8B1032C-EA38-4F05-BA0D-38AFFFC7BED3}</a:tableStyleId>
              </a:tblPr>
              <a:tblGrid>
                <a:gridCol w="602768">
                  <a:extLst>
                    <a:ext uri="{9D8B030D-6E8A-4147-A177-3AD203B41FA5}">
                      <a16:colId xmlns:a16="http://schemas.microsoft.com/office/drawing/2014/main" val="3627211828"/>
                    </a:ext>
                  </a:extLst>
                </a:gridCol>
                <a:gridCol w="5590167">
                  <a:extLst>
                    <a:ext uri="{9D8B030D-6E8A-4147-A177-3AD203B41FA5}">
                      <a16:colId xmlns:a16="http://schemas.microsoft.com/office/drawing/2014/main" val="2019747085"/>
                    </a:ext>
                  </a:extLst>
                </a:gridCol>
              </a:tblGrid>
              <a:tr h="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Tx</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17294728"/>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T0</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có bằng chứng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4228904784"/>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Tis</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819407624"/>
                  </a:ext>
                </a:extLst>
              </a:tr>
              <a:tr h="557038">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T1b</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dirty="0">
                          <a:latin typeface="Arial" panose="020B0604020202020204" pitchFamily="34" charset="0"/>
                          <a:cs typeface="Arial" panose="020B0604020202020204" pitchFamily="34" charset="0"/>
                          <a:sym typeface="Arial"/>
                        </a:rPr>
                        <a:t>U xâm </a:t>
                      </a:r>
                      <a:r>
                        <a:rPr lang="vi-VN" sz="1600" u="none" strike="noStrike" cap="none" dirty="0" err="1">
                          <a:latin typeface="Arial" panose="020B0604020202020204" pitchFamily="34" charset="0"/>
                          <a:cs typeface="Arial" panose="020B0604020202020204" pitchFamily="34" charset="0"/>
                          <a:sym typeface="Arial"/>
                        </a:rPr>
                        <a:t>lấn</a:t>
                      </a:r>
                      <a:r>
                        <a:rPr lang="vi-VN" sz="1600" u="none" strike="noStrike" cap="none" dirty="0">
                          <a:latin typeface="Arial" panose="020B0604020202020204" pitchFamily="34" charset="0"/>
                          <a:cs typeface="Arial" panose="020B0604020202020204" pitchFamily="34" charset="0"/>
                          <a:sym typeface="Arial"/>
                        </a:rPr>
                        <a:t> qua </a:t>
                      </a:r>
                      <a:r>
                        <a:rPr lang="vi-VN" sz="1600" u="none" strike="noStrike" cap="none" dirty="0" err="1">
                          <a:latin typeface="Arial" panose="020B0604020202020204" pitchFamily="34" charset="0"/>
                          <a:cs typeface="Arial" panose="020B0604020202020204" pitchFamily="34" charset="0"/>
                          <a:sym typeface="Arial"/>
                        </a:rPr>
                        <a:t>lớp</a:t>
                      </a:r>
                      <a:r>
                        <a:rPr lang="vi-VN" sz="1600" u="none" strike="noStrike" cap="none" dirty="0">
                          <a:latin typeface="Arial" panose="020B0604020202020204" pitchFamily="34" charset="0"/>
                          <a:cs typeface="Arial" panose="020B0604020202020204" pitchFamily="34" charset="0"/>
                          <a:sym typeface="Arial"/>
                        </a:rPr>
                        <a:t> </a:t>
                      </a:r>
                      <a:r>
                        <a:rPr lang="vi-VN" sz="1600" u="none" strike="noStrike" cap="none" dirty="0" err="1">
                          <a:latin typeface="Arial" panose="020B0604020202020204" pitchFamily="34" charset="0"/>
                          <a:cs typeface="Arial" panose="020B0604020202020204" pitchFamily="34" charset="0"/>
                          <a:sym typeface="Arial"/>
                        </a:rPr>
                        <a:t>màng</a:t>
                      </a:r>
                      <a:r>
                        <a:rPr lang="vi-VN" sz="1600" u="none" strike="noStrike" cap="none" dirty="0">
                          <a:latin typeface="Arial" panose="020B0604020202020204" pitchFamily="34" charset="0"/>
                          <a:cs typeface="Arial" panose="020B0604020202020204" pitchFamily="34" charset="0"/>
                          <a:sym typeface="Arial"/>
                        </a:rPr>
                        <a:t> </a:t>
                      </a:r>
                      <a:r>
                        <a:rPr lang="vi-VN" sz="1600" u="none" strike="noStrike" cap="none" dirty="0" err="1">
                          <a:latin typeface="Arial" panose="020B0604020202020204" pitchFamily="34" charset="0"/>
                          <a:cs typeface="Arial" panose="020B0604020202020204" pitchFamily="34" charset="0"/>
                          <a:sym typeface="Arial"/>
                        </a:rPr>
                        <a:t>đáy</a:t>
                      </a:r>
                      <a:endParaRPr lang="vi-VN" sz="1600" u="none" strike="noStrike" cap="none" dirty="0">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dirty="0">
                          <a:latin typeface="Arial" panose="020B0604020202020204" pitchFamily="34" charset="0"/>
                          <a:cs typeface="Arial" panose="020B0604020202020204" pitchFamily="34" charset="0"/>
                          <a:sym typeface="Arial"/>
                        </a:rPr>
                        <a:t>U xâm </a:t>
                      </a:r>
                      <a:r>
                        <a:rPr lang="vi-VN" sz="1600" u="none" strike="noStrike" cap="none" dirty="0" err="1">
                          <a:latin typeface="Arial" panose="020B0604020202020204" pitchFamily="34" charset="0"/>
                          <a:cs typeface="Arial" panose="020B0604020202020204" pitchFamily="34" charset="0"/>
                          <a:sym typeface="Arial"/>
                        </a:rPr>
                        <a:t>lấn</a:t>
                      </a:r>
                      <a:r>
                        <a:rPr lang="vi-VN" sz="1600" u="none" strike="noStrike" cap="none" dirty="0">
                          <a:latin typeface="Arial" panose="020B0604020202020204" pitchFamily="34" charset="0"/>
                          <a:cs typeface="Arial" panose="020B0604020202020204" pitchFamily="34" charset="0"/>
                          <a:sym typeface="Arial"/>
                        </a:rPr>
                        <a:t> qua </a:t>
                      </a:r>
                      <a:r>
                        <a:rPr lang="vi-VN" sz="1600" u="none" strike="noStrike" cap="none" dirty="0" err="1">
                          <a:latin typeface="Arial" panose="020B0604020202020204" pitchFamily="34" charset="0"/>
                          <a:cs typeface="Arial" panose="020B0604020202020204" pitchFamily="34" charset="0"/>
                          <a:sym typeface="Arial"/>
                        </a:rPr>
                        <a:t>lớp</a:t>
                      </a:r>
                      <a:r>
                        <a:rPr lang="vi-VN" sz="1600" u="none" strike="noStrike" cap="none" dirty="0">
                          <a:latin typeface="Arial" panose="020B0604020202020204" pitchFamily="34" charset="0"/>
                          <a:cs typeface="Arial" panose="020B0604020202020204" pitchFamily="34" charset="0"/>
                          <a:sym typeface="Arial"/>
                        </a:rPr>
                        <a:t> </a:t>
                      </a:r>
                      <a:r>
                        <a:rPr lang="vi-VN" sz="1600" u="none" strike="noStrike" cap="none" dirty="0" err="1">
                          <a:latin typeface="Arial" panose="020B0604020202020204" pitchFamily="34" charset="0"/>
                          <a:cs typeface="Arial" panose="020B0604020202020204" pitchFamily="34" charset="0"/>
                          <a:sym typeface="Arial"/>
                        </a:rPr>
                        <a:t>dưới</a:t>
                      </a:r>
                      <a:r>
                        <a:rPr lang="vi-VN" sz="1600" u="none" strike="noStrike" cap="none" dirty="0">
                          <a:latin typeface="Arial" panose="020B0604020202020204" pitchFamily="34" charset="0"/>
                          <a:cs typeface="Arial" panose="020B0604020202020204" pitchFamily="34" charset="0"/>
                          <a:sym typeface="Arial"/>
                        </a:rPr>
                        <a:t> niêm</a:t>
                      </a:r>
                      <a:endParaRPr lang="en-US" sz="16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269441665"/>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T2</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noProof="0">
                          <a:latin typeface="Arial" panose="020B0604020202020204" pitchFamily="34" charset="0"/>
                          <a:cs typeface="Arial" panose="020B0604020202020204" pitchFamily="34" charset="0"/>
                          <a:sym typeface="Arial"/>
                        </a:rPr>
                        <a:t>U xâm lấn qua lớp cơ niêm</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099816489"/>
                  </a:ext>
                </a:extLst>
              </a:tr>
              <a:tr h="557038">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noProof="0">
                          <a:latin typeface="Arial" panose="020B0604020202020204" pitchFamily="34" charset="0"/>
                          <a:cs typeface="Arial" panose="020B0604020202020204" pitchFamily="34" charset="0"/>
                          <a:sym typeface="Arial"/>
                        </a:rPr>
                        <a:t>U xâm lấn qua lớp cơ niêm đến lớp dưới thanh mạc, vào mạc treo hay ra sau phúc mạc nhưng chưa qua phúc mạc thành</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511775444"/>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T4</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 xâm lấn qua phúc mạc thành hay các cơ quan lân cận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352934842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Nx</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956897787"/>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N0</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95115195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N1</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6744027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N2</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077888555"/>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M0</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790900446"/>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M1</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dirty="0" err="1">
                          <a:latin typeface="Arial" panose="020B0604020202020204" pitchFamily="34" charset="0"/>
                          <a:cs typeface="Arial" panose="020B0604020202020204" pitchFamily="34" charset="0"/>
                          <a:sym typeface="Arial"/>
                        </a:rPr>
                        <a:t>Có</a:t>
                      </a:r>
                      <a:r>
                        <a:rPr lang="vi-VN" sz="1600" u="none" strike="noStrike" cap="none" dirty="0">
                          <a:latin typeface="Arial" panose="020B0604020202020204" pitchFamily="34" charset="0"/>
                          <a:cs typeface="Arial" panose="020B0604020202020204" pitchFamily="34" charset="0"/>
                          <a:sym typeface="Arial"/>
                        </a:rPr>
                        <a:t> di căn xa</a:t>
                      </a:r>
                      <a:endParaRPr lang="en-US" sz="16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7" name="Table 9">
            <a:extLst>
              <a:ext uri="{FF2B5EF4-FFF2-40B4-BE49-F238E27FC236}">
                <a16:creationId xmlns:a16="http://schemas.microsoft.com/office/drawing/2014/main" id="{9253893B-BAC5-0442-D9DB-9558D79C07ED}"/>
              </a:ext>
            </a:extLst>
          </p:cNvPr>
          <p:cNvGraphicFramePr>
            <a:graphicFrameLocks noGrp="1"/>
          </p:cNvGraphicFramePr>
          <p:nvPr>
            <p:extLst>
              <p:ext uri="{D42A27DB-BD31-4B8C-83A1-F6EECF244321}">
                <p14:modId xmlns:p14="http://schemas.microsoft.com/office/powerpoint/2010/main" val="2064749726"/>
              </p:ext>
            </p:extLst>
          </p:nvPr>
        </p:nvGraphicFramePr>
        <p:xfrm>
          <a:off x="7413214" y="1537578"/>
          <a:ext cx="4374648" cy="4191290"/>
        </p:xfrm>
        <a:graphic>
          <a:graphicData uri="http://schemas.openxmlformats.org/drawingml/2006/table">
            <a:tbl>
              <a:tblPr firstRow="1" bandRow="1">
                <a:tableStyleId>{D7AC3CCA-C797-4891-BE02-D94E43425B78}</a:tableStyleId>
              </a:tblPr>
              <a:tblGrid>
                <a:gridCol w="1093662">
                  <a:extLst>
                    <a:ext uri="{9D8B030D-6E8A-4147-A177-3AD203B41FA5}">
                      <a16:colId xmlns:a16="http://schemas.microsoft.com/office/drawing/2014/main" val="973595287"/>
                    </a:ext>
                  </a:extLst>
                </a:gridCol>
                <a:gridCol w="1093662">
                  <a:extLst>
                    <a:ext uri="{9D8B030D-6E8A-4147-A177-3AD203B41FA5}">
                      <a16:colId xmlns:a16="http://schemas.microsoft.com/office/drawing/2014/main" val="4211634923"/>
                    </a:ext>
                  </a:extLst>
                </a:gridCol>
                <a:gridCol w="1093662">
                  <a:extLst>
                    <a:ext uri="{9D8B030D-6E8A-4147-A177-3AD203B41FA5}">
                      <a16:colId xmlns:a16="http://schemas.microsoft.com/office/drawing/2014/main" val="1750636254"/>
                    </a:ext>
                  </a:extLst>
                </a:gridCol>
                <a:gridCol w="1093662">
                  <a:extLst>
                    <a:ext uri="{9D8B030D-6E8A-4147-A177-3AD203B41FA5}">
                      <a16:colId xmlns:a16="http://schemas.microsoft.com/office/drawing/2014/main" val="3425944268"/>
                    </a:ext>
                  </a:extLst>
                </a:gridCol>
              </a:tblGrid>
              <a:tr h="619582">
                <a:tc>
                  <a:txBody>
                    <a:bodyPr/>
                    <a:lstStyle/>
                    <a:p>
                      <a:r>
                        <a:rPr lang="vi-VN" sz="1400">
                          <a:latin typeface="Arial" panose="020B0604020202020204" pitchFamily="34" charset="0"/>
                          <a:cs typeface="Arial" panose="020B0604020202020204" pitchFamily="34" charset="0"/>
                        </a:rPr>
                        <a:t>Giai đoạn</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3494640"/>
                  </a:ext>
                </a:extLst>
              </a:tr>
              <a:tr h="364460">
                <a:tc>
                  <a:txBody>
                    <a:bodyPr/>
                    <a:lstStyle/>
                    <a:p>
                      <a:r>
                        <a:rPr lang="vi-VN" sz="1400">
                          <a:latin typeface="Arial" panose="020B0604020202020204" pitchFamily="34" charset="0"/>
                          <a:cs typeface="Arial" panose="020B0604020202020204" pitchFamily="34" charset="0"/>
                        </a:rPr>
                        <a:t>0</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Tis</a:t>
                      </a:r>
                      <a:endParaRPr lang="vi-VN"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0071726"/>
                  </a:ext>
                </a:extLst>
              </a:tr>
              <a:tr h="619582">
                <a:tc>
                  <a:txBody>
                    <a:bodyPr/>
                    <a:lstStyle/>
                    <a:p>
                      <a:r>
                        <a:rPr lang="vi-VN" sz="1400">
                          <a:latin typeface="Arial" panose="020B0604020202020204" pitchFamily="34" charset="0"/>
                          <a:cs typeface="Arial" panose="020B0604020202020204" pitchFamily="34" charset="0"/>
                        </a:rPr>
                        <a:t>I</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2269586"/>
                  </a:ext>
                </a:extLst>
              </a:tr>
              <a:tr h="364460">
                <a:tc>
                  <a:txBody>
                    <a:bodyPr/>
                    <a:lstStyle/>
                    <a:p>
                      <a:r>
                        <a:rPr lang="vi-VN" sz="1400">
                          <a:latin typeface="Arial" panose="020B0604020202020204" pitchFamily="34" charset="0"/>
                          <a:cs typeface="Arial" panose="020B0604020202020204" pitchFamily="34" charset="0"/>
                        </a:rPr>
                        <a:t>IIA</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T3</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35181426"/>
                  </a:ext>
                </a:extLst>
              </a:tr>
              <a:tr h="364460">
                <a:tc>
                  <a:txBody>
                    <a:bodyPr/>
                    <a:lstStyle/>
                    <a:p>
                      <a:r>
                        <a:rPr lang="vi-VN" sz="1400">
                          <a:latin typeface="Arial" panose="020B0604020202020204" pitchFamily="34" charset="0"/>
                          <a:cs typeface="Arial" panose="020B0604020202020204" pitchFamily="34" charset="0"/>
                        </a:rPr>
                        <a:t>IIB</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T4</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90352225"/>
                  </a:ext>
                </a:extLst>
              </a:tr>
              <a:tr h="619582">
                <a:tc>
                  <a:txBody>
                    <a:bodyPr/>
                    <a:lstStyle/>
                    <a:p>
                      <a:r>
                        <a:rPr lang="vi-VN" sz="1400">
                          <a:latin typeface="Arial" panose="020B0604020202020204" pitchFamily="34" charset="0"/>
                          <a:cs typeface="Arial" panose="020B0604020202020204" pitchFamily="34" charset="0"/>
                        </a:rPr>
                        <a:t>IIIA</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T</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N1</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03436762"/>
                  </a:ext>
                </a:extLst>
              </a:tr>
              <a:tr h="619582">
                <a:tc>
                  <a:txBody>
                    <a:bodyPr/>
                    <a:lstStyle/>
                    <a:p>
                      <a:r>
                        <a:rPr lang="vi-VN" sz="1400">
                          <a:latin typeface="Arial" panose="020B0604020202020204" pitchFamily="34" charset="0"/>
                          <a:cs typeface="Arial" panose="020B0604020202020204" pitchFamily="34" charset="0"/>
                        </a:rPr>
                        <a:t>IIIB</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err="1">
                          <a:ln>
                            <a:noFill/>
                          </a:ln>
                          <a:effectLst/>
                          <a:uLnTx/>
                          <a:uFillTx/>
                          <a:latin typeface="Arial" panose="020B0604020202020204" pitchFamily="34" charset="0"/>
                          <a:cs typeface="Arial" panose="020B0604020202020204" pitchFamily="34" charset="0"/>
                        </a:rPr>
                        <a:t>Bất</a:t>
                      </a: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 </a:t>
                      </a:r>
                      <a:r>
                        <a:rPr kumimoji="0" lang="vi-VN" sz="1400" u="none" strike="noStrike" kern="1200" cap="none" spc="0" normalizeH="0" baseline="0" noProof="0" err="1">
                          <a:ln>
                            <a:noFill/>
                          </a:ln>
                          <a:effectLst/>
                          <a:uLnTx/>
                          <a:uFillTx/>
                          <a:latin typeface="Arial" panose="020B0604020202020204" pitchFamily="34" charset="0"/>
                          <a:cs typeface="Arial" panose="020B0604020202020204" pitchFamily="34" charset="0"/>
                        </a:rPr>
                        <a:t>kì</a:t>
                      </a: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 T</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N2</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33942249"/>
                  </a:ext>
                </a:extLst>
              </a:tr>
              <a:tr h="619582">
                <a:tc>
                  <a:txBody>
                    <a:bodyPr/>
                    <a:lstStyle/>
                    <a:p>
                      <a:r>
                        <a:rPr lang="vi-VN" sz="1400">
                          <a:latin typeface="Arial" panose="020B0604020202020204" pitchFamily="34" charset="0"/>
                          <a:cs typeface="Arial" panose="020B0604020202020204" pitchFamily="34" charset="0"/>
                        </a:rPr>
                        <a:t>IV</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Bất kì T</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N</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M1</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5477161"/>
                  </a:ext>
                </a:extLst>
              </a:tr>
            </a:tbl>
          </a:graphicData>
        </a:graphic>
      </p:graphicFrame>
      <p:sp>
        <p:nvSpPr>
          <p:cNvPr id="8"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dirty="0">
                <a:latin typeface="Arial" panose="020B0604020202020204" pitchFamily="34" charset="0"/>
                <a:cs typeface="Arial" panose="020B0604020202020204" pitchFamily="34" charset="0"/>
              </a:rPr>
              <a:t>Phân giai </a:t>
            </a:r>
            <a:r>
              <a:rPr lang="vi-VN" b="1" dirty="0" err="1">
                <a:latin typeface="Arial" panose="020B0604020202020204" pitchFamily="34" charset="0"/>
                <a:cs typeface="Arial" panose="020B0604020202020204" pitchFamily="34" charset="0"/>
              </a:rPr>
              <a:t>đoạn</a:t>
            </a:r>
            <a:r>
              <a:rPr lang="vi-VN" b="1" dirty="0">
                <a:latin typeface="Arial" panose="020B0604020202020204" pitchFamily="34" charset="0"/>
                <a:cs typeface="Arial" panose="020B0604020202020204" pitchFamily="34" charset="0"/>
              </a:rPr>
              <a:t> ung thư</a:t>
            </a:r>
            <a:endParaRPr lang="en-US" b="1" dirty="0">
              <a:latin typeface="Arial" panose="020B0604020202020204" pitchFamily="34" charset="0"/>
              <a:cs typeface="Arial" panose="020B0604020202020204" pitchFamily="34" charset="0"/>
            </a:endParaRPr>
          </a:p>
        </p:txBody>
      </p:sp>
      <p:sp>
        <p:nvSpPr>
          <p:cNvPr id="9" name="TextBox 8"/>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tá tràng</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27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49E5AB-25FA-F6E4-22C2-E86B3BEAE5C0}"/>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Tổng</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quan</a:t>
            </a:r>
            <a:endParaRPr lang="en-US" dirty="0"/>
          </a:p>
        </p:txBody>
      </p:sp>
      <p:sp>
        <p:nvSpPr>
          <p:cNvPr id="24" name="Hình chữ nhật 23">
            <a:extLst>
              <a:ext uri="{FF2B5EF4-FFF2-40B4-BE49-F238E27FC236}">
                <a16:creationId xmlns:a16="http://schemas.microsoft.com/office/drawing/2014/main" id="{CB6911A8-CE6A-5246-B2AB-3F4F00CFE026}"/>
              </a:ext>
            </a:extLst>
          </p:cNvPr>
          <p:cNvSpPr/>
          <p:nvPr/>
        </p:nvSpPr>
        <p:spPr>
          <a:xfrm>
            <a:off x="5277831" y="2499611"/>
            <a:ext cx="233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Hình chữ nhật 24">
            <a:extLst>
              <a:ext uri="{FF2B5EF4-FFF2-40B4-BE49-F238E27FC236}">
                <a16:creationId xmlns:a16="http://schemas.microsoft.com/office/drawing/2014/main" id="{BF8BC999-DCB4-DB5F-016A-DB7D40E5C4E3}"/>
              </a:ext>
            </a:extLst>
          </p:cNvPr>
          <p:cNvSpPr/>
          <p:nvPr/>
        </p:nvSpPr>
        <p:spPr>
          <a:xfrm>
            <a:off x="7858363" y="2499611"/>
            <a:ext cx="298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Hình chữ nhật 25">
            <a:extLst>
              <a:ext uri="{FF2B5EF4-FFF2-40B4-BE49-F238E27FC236}">
                <a16:creationId xmlns:a16="http://schemas.microsoft.com/office/drawing/2014/main" id="{F9C56898-A105-4879-958F-702C73042147}"/>
              </a:ext>
            </a:extLst>
          </p:cNvPr>
          <p:cNvSpPr/>
          <p:nvPr/>
        </p:nvSpPr>
        <p:spPr>
          <a:xfrm>
            <a:off x="2605985" y="2478011"/>
            <a:ext cx="233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Google Shape;2160;p49">
            <a:extLst>
              <a:ext uri="{FF2B5EF4-FFF2-40B4-BE49-F238E27FC236}">
                <a16:creationId xmlns:a16="http://schemas.microsoft.com/office/drawing/2014/main" id="{9B91A09C-04B0-8248-6A05-45AFB3C9C664}"/>
              </a:ext>
            </a:extLst>
          </p:cNvPr>
          <p:cNvSpPr txBox="1">
            <a:spLocks/>
          </p:cNvSpPr>
          <p:nvPr/>
        </p:nvSpPr>
        <p:spPr>
          <a:xfrm>
            <a:off x="2592925" y="2869672"/>
            <a:ext cx="2336400" cy="527700"/>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Times New Roman" panose="02020603050405020304" pitchFamily="18" charset="0"/>
                <a:cs typeface="Times New Roman" panose="02020603050405020304" pitchFamily="18" charset="0"/>
              </a:rPr>
              <a:t>Tuổi</a:t>
            </a:r>
            <a:endParaRPr lang="en-ID" sz="3200" b="1" dirty="0">
              <a:solidFill>
                <a:srgbClr val="44546A"/>
              </a:solidFill>
              <a:latin typeface="Times New Roman" panose="02020603050405020304" pitchFamily="18" charset="0"/>
              <a:cs typeface="Times New Roman" panose="02020603050405020304" pitchFamily="18" charset="0"/>
            </a:endParaRPr>
          </a:p>
        </p:txBody>
      </p:sp>
      <p:sp>
        <p:nvSpPr>
          <p:cNvPr id="28" name="Google Shape;2161;p49">
            <a:extLst>
              <a:ext uri="{FF2B5EF4-FFF2-40B4-BE49-F238E27FC236}">
                <a16:creationId xmlns:a16="http://schemas.microsoft.com/office/drawing/2014/main" id="{FC81D6F1-D756-C0AF-3B95-82A74C52CB3A}"/>
              </a:ext>
            </a:extLst>
          </p:cNvPr>
          <p:cNvSpPr txBox="1">
            <a:spLocks/>
          </p:cNvSpPr>
          <p:nvPr/>
        </p:nvSpPr>
        <p:spPr>
          <a:xfrm>
            <a:off x="2592925" y="3652741"/>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buFont typeface="Wingdings 3" charset="2"/>
              <a:buNone/>
            </a:pPr>
            <a:r>
              <a:rPr lang="en-US" dirty="0" err="1">
                <a:solidFill>
                  <a:prstClr val="black"/>
                </a:solidFill>
                <a:latin typeface="Arial" panose="020B0604020202020204" pitchFamily="34" charset="0"/>
                <a:cs typeface="Arial" panose="020B0604020202020204" pitchFamily="34" charset="0"/>
              </a:rPr>
              <a:t>Tăng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theo</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(đa </a:t>
            </a:r>
            <a:r>
              <a:rPr lang="en-US" dirty="0" err="1">
                <a:solidFill>
                  <a:prstClr val="black"/>
                </a:solidFill>
                <a:latin typeface="Arial" panose="020B0604020202020204" pitchFamily="34" charset="0"/>
                <a:cs typeface="Arial" panose="020B0604020202020204" pitchFamily="34" charset="0"/>
              </a:rPr>
              <a:t>phần</a:t>
            </a:r>
            <a:r>
              <a:rPr lang="en-US" dirty="0">
                <a:solidFill>
                  <a:prstClr val="black"/>
                </a:solidFill>
                <a:latin typeface="Arial" panose="020B0604020202020204" pitchFamily="34" charset="0"/>
                <a:cs typeface="Arial" panose="020B0604020202020204" pitchFamily="34" charset="0"/>
              </a:rPr>
              <a:t> ở </a:t>
            </a:r>
            <a:r>
              <a:rPr lang="en-US" dirty="0" err="1">
                <a:solidFill>
                  <a:prstClr val="black"/>
                </a:solidFill>
                <a:latin typeface="Arial" panose="020B0604020202020204" pitchFamily="34" charset="0"/>
                <a:cs typeface="Arial" panose="020B0604020202020204" pitchFamily="34" charset="0"/>
              </a:rPr>
              <a:t>độ</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 60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a:t>
            </a:r>
          </a:p>
        </p:txBody>
      </p:sp>
      <p:sp>
        <p:nvSpPr>
          <p:cNvPr id="29" name="Google Shape;2162;p49">
            <a:extLst>
              <a:ext uri="{FF2B5EF4-FFF2-40B4-BE49-F238E27FC236}">
                <a16:creationId xmlns:a16="http://schemas.microsoft.com/office/drawing/2014/main" id="{190150EE-8F49-3082-65CB-51DB3ECAA084}"/>
              </a:ext>
            </a:extLst>
          </p:cNvPr>
          <p:cNvSpPr txBox="1">
            <a:spLocks/>
          </p:cNvSpPr>
          <p:nvPr/>
        </p:nvSpPr>
        <p:spPr>
          <a:xfrm>
            <a:off x="5277831" y="2814881"/>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Times New Roman" panose="02020603050405020304" pitchFamily="18" charset="0"/>
                <a:cs typeface="Times New Roman" panose="02020603050405020304" pitchFamily="18" charset="0"/>
              </a:rPr>
              <a:t>Giới</a:t>
            </a:r>
            <a:r>
              <a:rPr lang="en-ID" sz="3200" b="1" dirty="0">
                <a:solidFill>
                  <a:srgbClr val="44546A"/>
                </a:solidFill>
                <a:latin typeface="Times New Roman" panose="02020603050405020304" pitchFamily="18" charset="0"/>
                <a:cs typeface="Times New Roman" panose="02020603050405020304" pitchFamily="18" charset="0"/>
              </a:rPr>
              <a:t> </a:t>
            </a:r>
            <a:r>
              <a:rPr lang="en-ID" sz="3200" b="1" dirty="0" err="1">
                <a:solidFill>
                  <a:srgbClr val="44546A"/>
                </a:solidFill>
                <a:latin typeface="Times New Roman" panose="02020603050405020304" pitchFamily="18" charset="0"/>
                <a:cs typeface="Times New Roman" panose="02020603050405020304" pitchFamily="18" charset="0"/>
              </a:rPr>
              <a:t>tính</a:t>
            </a:r>
            <a:endParaRPr lang="en-ID" sz="3200" b="1" dirty="0">
              <a:solidFill>
                <a:srgbClr val="44546A"/>
              </a:solidFill>
              <a:latin typeface="Times New Roman" panose="02020603050405020304" pitchFamily="18" charset="0"/>
              <a:cs typeface="Times New Roman" panose="02020603050405020304" pitchFamily="18" charset="0"/>
            </a:endParaRPr>
          </a:p>
        </p:txBody>
      </p:sp>
      <p:sp>
        <p:nvSpPr>
          <p:cNvPr id="30" name="Google Shape;2163;p49">
            <a:extLst>
              <a:ext uri="{FF2B5EF4-FFF2-40B4-BE49-F238E27FC236}">
                <a16:creationId xmlns:a16="http://schemas.microsoft.com/office/drawing/2014/main" id="{26B824C2-3F96-F8CD-7494-C36C815BF81B}"/>
              </a:ext>
            </a:extLst>
          </p:cNvPr>
          <p:cNvSpPr txBox="1">
            <a:spLocks/>
          </p:cNvSpPr>
          <p:nvPr/>
        </p:nvSpPr>
        <p:spPr>
          <a:xfrm>
            <a:off x="5518896" y="3650098"/>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buFont typeface="Wingdings 3" charset="2"/>
              <a:buNone/>
            </a:pPr>
            <a:r>
              <a:rPr lang="vi-VN" dirty="0" err="1">
                <a:solidFill>
                  <a:prstClr val="black"/>
                </a:solidFill>
                <a:latin typeface="Arial" panose="020B0604020202020204" pitchFamily="34" charset="0"/>
                <a:cs typeface="Arial" panose="020B0604020202020204" pitchFamily="34" charset="0"/>
              </a:rPr>
              <a:t>Thường</a:t>
            </a:r>
            <a:r>
              <a:rPr lang="vi-VN" dirty="0">
                <a:solidFill>
                  <a:prstClr val="black"/>
                </a:solidFill>
                <a:latin typeface="Arial" panose="020B0604020202020204" pitchFamily="34" charset="0"/>
                <a:cs typeface="Arial" panose="020B0604020202020204" pitchFamily="34" charset="0"/>
              </a:rPr>
              <a:t> ở nam </a:t>
            </a:r>
            <a:r>
              <a:rPr lang="vi-VN" dirty="0" err="1">
                <a:solidFill>
                  <a:prstClr val="black"/>
                </a:solidFill>
                <a:latin typeface="Arial" panose="020B0604020202020204" pitchFamily="34" charset="0"/>
                <a:cs typeface="Arial" panose="020B0604020202020204" pitchFamily="34" charset="0"/>
              </a:rPr>
              <a:t>nhiều</a:t>
            </a:r>
            <a:r>
              <a:rPr lang="vi-VN" dirty="0">
                <a:solidFill>
                  <a:prstClr val="black"/>
                </a:solidFill>
                <a:latin typeface="Arial" panose="020B0604020202020204" pitchFamily="34" charset="0"/>
                <a:cs typeface="Arial" panose="020B0604020202020204" pitchFamily="34" charset="0"/>
              </a:rPr>
              <a:t> hơn </a:t>
            </a:r>
            <a:r>
              <a:rPr lang="vi-VN" dirty="0" err="1">
                <a:solidFill>
                  <a:prstClr val="black"/>
                </a:solidFill>
                <a:latin typeface="Arial" panose="020B0604020202020204" pitchFamily="34" charset="0"/>
                <a:cs typeface="Arial" panose="020B0604020202020204" pitchFamily="34" charset="0"/>
              </a:rPr>
              <a:t>nữ</a:t>
            </a:r>
            <a:endParaRPr lang="vi-VN" dirty="0">
              <a:solidFill>
                <a:prstClr val="black"/>
              </a:solidFill>
              <a:latin typeface="Arial" panose="020B0604020202020204" pitchFamily="34" charset="0"/>
              <a:cs typeface="Arial" panose="020B0604020202020204" pitchFamily="34" charset="0"/>
            </a:endParaRPr>
          </a:p>
        </p:txBody>
      </p:sp>
      <p:sp>
        <p:nvSpPr>
          <p:cNvPr id="31" name="Google Shape;2164;p49">
            <a:extLst>
              <a:ext uri="{FF2B5EF4-FFF2-40B4-BE49-F238E27FC236}">
                <a16:creationId xmlns:a16="http://schemas.microsoft.com/office/drawing/2014/main" id="{BE864123-C82E-7F14-D5D2-E953324EAB23}"/>
              </a:ext>
            </a:extLst>
          </p:cNvPr>
          <p:cNvSpPr txBox="1">
            <a:spLocks/>
          </p:cNvSpPr>
          <p:nvPr/>
        </p:nvSpPr>
        <p:spPr>
          <a:xfrm>
            <a:off x="8183363" y="2798053"/>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Arial" panose="020B0604020202020204" pitchFamily="34" charset="0"/>
                <a:cs typeface="Arial" panose="020B0604020202020204" pitchFamily="34" charset="0"/>
              </a:rPr>
              <a:t>Tần</a:t>
            </a:r>
            <a:r>
              <a:rPr lang="en-ID" sz="3200" b="1" dirty="0">
                <a:solidFill>
                  <a:srgbClr val="44546A"/>
                </a:solidFill>
                <a:latin typeface="Arial" panose="020B0604020202020204" pitchFamily="34" charset="0"/>
                <a:cs typeface="Arial" panose="020B0604020202020204" pitchFamily="34" charset="0"/>
              </a:rPr>
              <a:t> </a:t>
            </a:r>
            <a:r>
              <a:rPr lang="en-ID" sz="3200" b="1" dirty="0" err="1">
                <a:solidFill>
                  <a:srgbClr val="44546A"/>
                </a:solidFill>
                <a:latin typeface="Arial" panose="020B0604020202020204" pitchFamily="34" charset="0"/>
                <a:cs typeface="Arial" panose="020B0604020202020204" pitchFamily="34" charset="0"/>
              </a:rPr>
              <a:t>suất</a:t>
            </a:r>
            <a:endParaRPr lang="en-ID" sz="3200" b="1" dirty="0">
              <a:solidFill>
                <a:srgbClr val="44546A"/>
              </a:solidFill>
              <a:latin typeface="Arial" panose="020B0604020202020204" pitchFamily="34" charset="0"/>
              <a:cs typeface="Arial" panose="020B0604020202020204" pitchFamily="34" charset="0"/>
            </a:endParaRPr>
          </a:p>
        </p:txBody>
      </p:sp>
      <p:sp>
        <p:nvSpPr>
          <p:cNvPr id="32" name="Google Shape;2165;p49">
            <a:extLst>
              <a:ext uri="{FF2B5EF4-FFF2-40B4-BE49-F238E27FC236}">
                <a16:creationId xmlns:a16="http://schemas.microsoft.com/office/drawing/2014/main" id="{4B2C2568-5FC9-C3CC-4D10-5DC0EE0A1419}"/>
              </a:ext>
            </a:extLst>
          </p:cNvPr>
          <p:cNvSpPr/>
          <p:nvPr/>
        </p:nvSpPr>
        <p:spPr>
          <a:xfrm>
            <a:off x="3369925" y="1941010"/>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 name="Google Shape;2166;p49">
            <a:extLst>
              <a:ext uri="{FF2B5EF4-FFF2-40B4-BE49-F238E27FC236}">
                <a16:creationId xmlns:a16="http://schemas.microsoft.com/office/drawing/2014/main" id="{B1F24FD8-99C8-F947-0316-1C975F7E8B32}"/>
              </a:ext>
            </a:extLst>
          </p:cNvPr>
          <p:cNvSpPr txBox="1">
            <a:spLocks/>
          </p:cNvSpPr>
          <p:nvPr/>
        </p:nvSpPr>
        <p:spPr>
          <a:xfrm>
            <a:off x="7858363" y="3682028"/>
            <a:ext cx="2986400" cy="1622025"/>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1.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đầu</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tụy</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2.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bóng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vater</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3.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đoạn</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cuối</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ống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mật</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chủ</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4. </a:t>
            </a:r>
            <a:r>
              <a:rPr lang="vi-VN" dirty="0">
                <a:solidFill>
                  <a:prstClr val="black"/>
                </a:solidFill>
                <a:latin typeface="Arial" panose="020B0604020202020204" pitchFamily="34" charset="0"/>
                <a:cs typeface="Arial" panose="020B0604020202020204" pitchFamily="34" charset="0"/>
              </a:rPr>
              <a:t>Ung</a:t>
            </a:r>
            <a:r>
              <a:rPr lang="en-US" dirty="0">
                <a:solidFill>
                  <a:prstClr val="black"/>
                </a:solidFill>
                <a:latin typeface="Arial" panose="020B0604020202020204" pitchFamily="34" charset="0"/>
                <a:cs typeface="Arial" panose="020B0604020202020204" pitchFamily="34" charset="0"/>
              </a:rPr>
              <a:t> </a:t>
            </a:r>
            <a:r>
              <a:rPr lang="vi-VN" dirty="0">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tá</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tràng</a:t>
            </a:r>
            <a:endParaRPr lang="en-US" dirty="0">
              <a:solidFill>
                <a:prstClr val="black"/>
              </a:solidFill>
              <a:latin typeface="Arial" panose="020B0604020202020204" pitchFamily="34" charset="0"/>
              <a:cs typeface="Arial" panose="020B0604020202020204" pitchFamily="34" charset="0"/>
            </a:endParaRPr>
          </a:p>
        </p:txBody>
      </p:sp>
      <p:sp>
        <p:nvSpPr>
          <p:cNvPr id="34" name="Google Shape;2167;p49">
            <a:extLst>
              <a:ext uri="{FF2B5EF4-FFF2-40B4-BE49-F238E27FC236}">
                <a16:creationId xmlns:a16="http://schemas.microsoft.com/office/drawing/2014/main" id="{AF825A55-005C-0604-5118-AC9C16BEFEA1}"/>
              </a:ext>
            </a:extLst>
          </p:cNvPr>
          <p:cNvSpPr/>
          <p:nvPr/>
        </p:nvSpPr>
        <p:spPr>
          <a:xfrm>
            <a:off x="9340763" y="2478011"/>
            <a:ext cx="21600" cy="21600"/>
          </a:xfrm>
          <a:prstGeom prst="ellipse">
            <a:avLst/>
          </a:prstGeom>
          <a:solidFill>
            <a:srgbClr val="44546A"/>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5" name="Google Shape;2168;p49">
            <a:extLst>
              <a:ext uri="{FF2B5EF4-FFF2-40B4-BE49-F238E27FC236}">
                <a16:creationId xmlns:a16="http://schemas.microsoft.com/office/drawing/2014/main" id="{0FB03271-F89A-A652-72E9-04EC718962F4}"/>
              </a:ext>
            </a:extLst>
          </p:cNvPr>
          <p:cNvSpPr/>
          <p:nvPr/>
        </p:nvSpPr>
        <p:spPr>
          <a:xfrm>
            <a:off x="6054831" y="1920739"/>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6" name="Google Shape;2169;p49">
            <a:extLst>
              <a:ext uri="{FF2B5EF4-FFF2-40B4-BE49-F238E27FC236}">
                <a16:creationId xmlns:a16="http://schemas.microsoft.com/office/drawing/2014/main" id="{0E49CB5F-F47A-83E8-3B17-4146EE8EA94B}"/>
              </a:ext>
            </a:extLst>
          </p:cNvPr>
          <p:cNvSpPr/>
          <p:nvPr/>
        </p:nvSpPr>
        <p:spPr>
          <a:xfrm>
            <a:off x="8960363" y="1905000"/>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pic>
        <p:nvPicPr>
          <p:cNvPr id="37" name="Picture 40" descr="Icon&#10;&#10;Description automatically generated">
            <a:extLst>
              <a:ext uri="{FF2B5EF4-FFF2-40B4-BE49-F238E27FC236}">
                <a16:creationId xmlns:a16="http://schemas.microsoft.com/office/drawing/2014/main" id="{F0EDCCCA-1C9D-7AE1-ED9A-5987F3D86441}"/>
              </a:ext>
            </a:extLst>
          </p:cNvPr>
          <p:cNvPicPr>
            <a:picLocks noChangeAspect="1"/>
          </p:cNvPicPr>
          <p:nvPr/>
        </p:nvPicPr>
        <p:blipFill>
          <a:blip r:embed="rId3"/>
          <a:stretch>
            <a:fillRect/>
          </a:stretch>
        </p:blipFill>
        <p:spPr>
          <a:xfrm>
            <a:off x="9016618" y="1957811"/>
            <a:ext cx="669890" cy="643666"/>
          </a:xfrm>
          <a:prstGeom prst="ellipse">
            <a:avLst/>
          </a:prstGeom>
        </p:spPr>
      </p:pic>
      <p:pic>
        <p:nvPicPr>
          <p:cNvPr id="38" name="Picture 41" descr="Icon&#10;&#10;Description automatically generated">
            <a:extLst>
              <a:ext uri="{FF2B5EF4-FFF2-40B4-BE49-F238E27FC236}">
                <a16:creationId xmlns:a16="http://schemas.microsoft.com/office/drawing/2014/main" id="{98719AA4-17A8-9C88-DB3A-E9A0334F24FC}"/>
              </a:ext>
            </a:extLst>
          </p:cNvPr>
          <p:cNvPicPr>
            <a:picLocks noChangeAspect="1"/>
          </p:cNvPicPr>
          <p:nvPr/>
        </p:nvPicPr>
        <p:blipFill>
          <a:blip r:embed="rId4"/>
          <a:stretch>
            <a:fillRect/>
          </a:stretch>
        </p:blipFill>
        <p:spPr>
          <a:xfrm>
            <a:off x="6139818" y="2022401"/>
            <a:ext cx="612426" cy="579076"/>
          </a:xfrm>
          <a:prstGeom prst="ellipse">
            <a:avLst/>
          </a:prstGeom>
        </p:spPr>
      </p:pic>
      <p:pic>
        <p:nvPicPr>
          <p:cNvPr id="39" name="Picture 43">
            <a:extLst>
              <a:ext uri="{FF2B5EF4-FFF2-40B4-BE49-F238E27FC236}">
                <a16:creationId xmlns:a16="http://schemas.microsoft.com/office/drawing/2014/main" id="{8147FFA6-915C-5841-14DF-AD17B427EA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9386" y="2052254"/>
            <a:ext cx="523479" cy="527700"/>
          </a:xfrm>
          <a:prstGeom prst="rect">
            <a:avLst/>
          </a:prstGeom>
        </p:spPr>
      </p:pic>
    </p:spTree>
    <p:extLst>
      <p:ext uri="{BB962C8B-B14F-4D97-AF65-F5344CB8AC3E}">
        <p14:creationId xmlns:p14="http://schemas.microsoft.com/office/powerpoint/2010/main" val="268882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68194" y="2661359"/>
            <a:ext cx="3192465" cy="1561017"/>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5400" b="1">
                <a:latin typeface="Arial" panose="020B0604020202020204" pitchFamily="34" charset="0"/>
                <a:cs typeface="Arial" panose="020B0604020202020204" pitchFamily="34" charset="0"/>
              </a:rPr>
              <a:t> Điều trị</a:t>
            </a:r>
            <a:endParaRPr lang="en-US" sz="5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454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5019" y="2172593"/>
            <a:ext cx="10333616" cy="2954655"/>
          </a:xfrm>
          <a:prstGeom prst="rect">
            <a:avLst/>
          </a:prstGeom>
          <a:solidFill>
            <a:schemeClr val="bg1">
              <a:lumMod val="95000"/>
            </a:schemeClr>
          </a:solidFill>
          <a:ln>
            <a:solidFill>
              <a:schemeClr val="tx1"/>
            </a:solidFill>
          </a:ln>
        </p:spPr>
        <p:txBody>
          <a:bodyPr wrap="square" rtlCol="0">
            <a:spAutoFit/>
          </a:bodyPr>
          <a:lstStyle/>
          <a:p>
            <a:pPr marL="457200" indent="-457200">
              <a:lnSpc>
                <a:spcPct val="150000"/>
              </a:lnSpc>
              <a:buFont typeface="Arial" panose="020B0604020202020204" pitchFamily="34" charset="0"/>
              <a:buChar char="•"/>
            </a:pPr>
            <a:r>
              <a:rPr lang="en-US" sz="2800" b="1" dirty="0">
                <a:latin typeface="Arial" panose="020B0604020202020204" pitchFamily="34" charset="0"/>
                <a:cs typeface="Arial" panose="020B0604020202020204" pitchFamily="34" charset="0"/>
              </a:rPr>
              <a:t>U </a:t>
            </a:r>
            <a:r>
              <a:rPr lang="en-US" sz="2800" b="1" dirty="0" err="1">
                <a:latin typeface="Arial" panose="020B0604020202020204" pitchFamily="34" charset="0"/>
                <a:cs typeface="Arial" panose="020B0604020202020204" pitchFamily="34" charset="0"/>
              </a:rPr>
              <a:t>cắt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vi-VN"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tuỵ</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kèm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hạch</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b="1" dirty="0">
                <a:latin typeface="Arial" panose="020B0604020202020204" pitchFamily="34" charset="0"/>
                <a:cs typeface="Arial" panose="020B0604020202020204" pitchFamily="34" charset="0"/>
              </a:rPr>
              <a:t>U </a:t>
            </a:r>
            <a:r>
              <a:rPr lang="en-US" sz="2800" b="1" dirty="0" err="1">
                <a:latin typeface="Arial" panose="020B0604020202020204" pitchFamily="34" charset="0"/>
                <a:cs typeface="Arial" panose="020B0604020202020204" pitchFamily="34" charset="0"/>
              </a:rPr>
              <a:t>giáp</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biên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còn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khả</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năng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cắt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hỗ</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tuỵ</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kèm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hạch</a:t>
            </a:r>
            <a:r>
              <a:rPr lang="en-US"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đ</a:t>
            </a:r>
            <a:r>
              <a:rPr lang="en-US" sz="2800" dirty="0" err="1">
                <a:latin typeface="Arial" panose="020B0604020202020204" pitchFamily="34" charset="0"/>
                <a:cs typeface="Arial" panose="020B0604020202020204" pitchFamily="34" charset="0"/>
              </a:rPr>
              <a:t>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bỗ</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trợ</a:t>
            </a:r>
            <a:endParaRPr lang="vi-VN"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b="1" dirty="0">
                <a:latin typeface="Arial" panose="020B0604020202020204" pitchFamily="34" charset="0"/>
                <a:cs typeface="Arial" panose="020B0604020202020204" pitchFamily="34" charset="0"/>
              </a:rPr>
              <a:t>U </a:t>
            </a:r>
            <a:r>
              <a:rPr lang="en-US" sz="2800" b="1" dirty="0" err="1">
                <a:latin typeface="Arial" panose="020B0604020202020204" pitchFamily="34" charset="0"/>
                <a:cs typeface="Arial" panose="020B0604020202020204" pitchFamily="34" charset="0"/>
              </a:rPr>
              <a:t>tiến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triển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chỗ</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vùng</a:t>
            </a:r>
            <a:r>
              <a:rPr lang="en-US" sz="2800" b="1" dirty="0">
                <a:latin typeface="Arial" panose="020B0604020202020204" pitchFamily="34" charset="0"/>
                <a:cs typeface="Arial" panose="020B0604020202020204" pitchFamily="34" charset="0"/>
              </a:rPr>
              <a:t>/di </a:t>
            </a:r>
            <a:r>
              <a:rPr lang="en-US" sz="2800" b="1" dirty="0" err="1">
                <a:latin typeface="Arial" panose="020B0604020202020204" pitchFamily="34" charset="0"/>
                <a:cs typeface="Arial" panose="020B0604020202020204" pitchFamily="34" charset="0"/>
              </a:rPr>
              <a:t>căn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xa</a:t>
            </a:r>
            <a:r>
              <a:rPr lang="vi-VN"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nhẹ</a:t>
            </a:r>
            <a:endParaRPr lang="en-US" sz="2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7"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dirty="0" err="1">
                <a:latin typeface="Arial" panose="020B0604020202020204" pitchFamily="34" charset="0"/>
                <a:cs typeface="Arial" panose="020B0604020202020204" pitchFamily="34" charset="0"/>
              </a:rPr>
              <a:t>Điều</a:t>
            </a:r>
            <a:r>
              <a:rPr lang="vi-VN" b="1" dirty="0">
                <a:latin typeface="Arial" panose="020B0604020202020204" pitchFamily="34" charset="0"/>
                <a:cs typeface="Arial" panose="020B0604020202020204" pitchFamily="34" charset="0"/>
              </a:rPr>
              <a:t> </a:t>
            </a:r>
            <a:r>
              <a:rPr lang="vi-VN" b="1" dirty="0" err="1">
                <a:latin typeface="Arial" panose="020B0604020202020204" pitchFamily="34" charset="0"/>
                <a:cs typeface="Arial" panose="020B0604020202020204" pitchFamily="34" charset="0"/>
              </a:rPr>
              <a:t>trị</a:t>
            </a:r>
            <a:endParaRPr lang="en-US" b="1" dirty="0">
              <a:latin typeface="Arial" panose="020B0604020202020204" pitchFamily="34" charset="0"/>
              <a:cs typeface="Arial" panose="020B0604020202020204" pitchFamily="34" charset="0"/>
            </a:endParaRPr>
          </a:p>
        </p:txBody>
      </p:sp>
      <p:sp>
        <p:nvSpPr>
          <p:cNvPr id="18" name="TextBox 17"/>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Nguyên tắc điều trị</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641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1482248"/>
            <a:ext cx="11379917" cy="5238204"/>
          </a:xfrm>
          <a:solidFill>
            <a:schemeClr val="bg1">
              <a:lumMod val="95000"/>
            </a:schemeClr>
          </a:solidFill>
          <a:ln>
            <a:solidFill>
              <a:schemeClr val="tx1"/>
            </a:solidFill>
          </a:ln>
        </p:spPr>
        <p:txBody>
          <a:bodyPr>
            <a:normAutofit/>
          </a:bodyPr>
          <a:lstStyle/>
          <a:p>
            <a:pPr marL="0" indent="0">
              <a:buNone/>
            </a:pPr>
            <a:r>
              <a:rPr lang="en-US" sz="2400" b="1" u="sng" dirty="0" err="1">
                <a:latin typeface="Arial" panose="020B0604020202020204" pitchFamily="34" charset="0"/>
                <a:cs typeface="Arial" panose="020B0604020202020204" pitchFamily="34" charset="0"/>
              </a:rPr>
              <a:t>Phân</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loại</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các</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khối</a:t>
            </a:r>
            <a:r>
              <a:rPr lang="en-US" sz="2400" b="1" u="sng" dirty="0">
                <a:latin typeface="Arial" panose="020B0604020202020204" pitchFamily="34" charset="0"/>
                <a:cs typeface="Arial" panose="020B0604020202020204" pitchFamily="34" charset="0"/>
              </a:rPr>
              <a:t> u </a:t>
            </a:r>
            <a:r>
              <a:rPr lang="en-US" sz="2400" b="1" u="sng" dirty="0" err="1">
                <a:latin typeface="Arial" panose="020B0604020202020204" pitchFamily="34" charset="0"/>
                <a:cs typeface="Arial" panose="020B0604020202020204" pitchFamily="34" charset="0"/>
              </a:rPr>
              <a:t>trên</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lâm</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sàng</a:t>
            </a:r>
            <a:r>
              <a:rPr lang="en-US" sz="2400" b="1" u="sng"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cắt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chưa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tĩnh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lấn</a:t>
            </a:r>
            <a:r>
              <a:rPr lang="en-US" sz="2400" dirty="0">
                <a:latin typeface="Arial" panose="020B0604020202020204" pitchFamily="34" charset="0"/>
                <a:cs typeface="Arial" panose="020B0604020202020204" pitchFamily="34" charset="0"/>
              </a:rPr>
              <a:t> ≤ 180o </a:t>
            </a:r>
            <a:r>
              <a:rPr lang="en-US" sz="2400" dirty="0" err="1">
                <a:latin typeface="Arial" panose="020B0604020202020204" pitchFamily="34" charset="0"/>
                <a:cs typeface="Arial" panose="020B0604020202020204" pitchFamily="34" charset="0"/>
              </a:rPr>
              <a:t>tĩnh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tĩnh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mạch</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giáp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còn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gặp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trường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endParaRPr lang="en-US" sz="24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000" dirty="0" err="1">
                <a:latin typeface="Arial" panose="020B0604020202020204" pitchFamily="34" charset="0"/>
                <a:cs typeface="Arial" panose="020B0604020202020204" pitchFamily="34" charset="0"/>
              </a:rPr>
              <a:t>Giảm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50% </a:t>
            </a:r>
            <a:r>
              <a:rPr lang="en-US" sz="2000" dirty="0" err="1">
                <a:latin typeface="Arial" panose="020B0604020202020204" pitchFamily="34" charset="0"/>
                <a:cs typeface="Arial" panose="020B0604020202020204" pitchFamily="34" charset="0"/>
              </a:rPr>
              <a:t>bán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kính</a:t>
            </a:r>
            <a:r>
              <a:rPr lang="en-US" sz="2000" dirty="0">
                <a:latin typeface="Arial" panose="020B0604020202020204" pitchFamily="34" charset="0"/>
                <a:cs typeface="Arial" panose="020B0604020202020204" pitchFamily="34" charset="0"/>
              </a:rPr>
              <a:t> TM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TM </a:t>
            </a:r>
            <a:r>
              <a:rPr lang="en-US" sz="2000" dirty="0" err="1">
                <a:latin typeface="Arial" panose="020B0604020202020204" pitchFamily="34" charset="0"/>
                <a:cs typeface="Arial" panose="020B0604020202020204" pitchFamily="34" charset="0"/>
              </a:rPr>
              <a:t>cửa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kèm</a:t>
            </a:r>
            <a:r>
              <a:rPr lang="en-US" sz="2000" dirty="0">
                <a:latin typeface="Arial" panose="020B0604020202020204" pitchFamily="34" charset="0"/>
                <a:cs typeface="Arial" panose="020B0604020202020204" pitchFamily="34" charset="0"/>
              </a:rPr>
              <a:t> TMMTTT)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ngắn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tĩnh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2000" dirty="0" err="1">
                <a:latin typeface="Arial" panose="020B0604020202020204" pitchFamily="34" charset="0"/>
                <a:cs typeface="Arial" panose="020B0604020202020204" pitchFamily="34" charset="0"/>
              </a:rPr>
              <a:t>Xâm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dưới</a:t>
            </a:r>
            <a:r>
              <a:rPr lang="en-US" sz="2000" dirty="0">
                <a:latin typeface="Arial" panose="020B0604020202020204" pitchFamily="34" charset="0"/>
                <a:cs typeface="Arial" panose="020B0604020202020204" pitchFamily="34" charset="0"/>
              </a:rPr>
              <a:t> 180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chu vi ĐMMTTT</a:t>
            </a:r>
          </a:p>
          <a:p>
            <a:pPr lvl="1">
              <a:buFont typeface="Courier New" panose="02070309020205020404" pitchFamily="49" charset="0"/>
              <a:buChar char="o"/>
            </a:pPr>
            <a:r>
              <a:rPr lang="en-US" sz="2000" dirty="0" err="1">
                <a:latin typeface="Arial" panose="020B0604020202020204" pitchFamily="34" charset="0"/>
                <a:cs typeface="Arial" panose="020B0604020202020204" pitchFamily="34" charset="0"/>
              </a:rPr>
              <a:t>Xâm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lấn</a:t>
            </a:r>
            <a:r>
              <a:rPr lang="en-US" sz="2000" dirty="0">
                <a:latin typeface="Arial" panose="020B0604020202020204" pitchFamily="34" charset="0"/>
                <a:cs typeface="Arial" panose="020B0604020202020204" pitchFamily="34" charset="0"/>
              </a:rPr>
              <a:t> ĐM </a:t>
            </a:r>
            <a:r>
              <a:rPr lang="en-US" sz="2000" dirty="0" err="1">
                <a:latin typeface="Arial" panose="020B0604020202020204" pitchFamily="34" charset="0"/>
                <a:cs typeface="Arial" panose="020B0604020202020204" pitchFamily="34" charset="0"/>
              </a:rPr>
              <a:t>thân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ĐM </a:t>
            </a:r>
            <a:r>
              <a:rPr lang="en-US" sz="2000" dirty="0" err="1">
                <a:latin typeface="Arial" panose="020B0604020202020204" pitchFamily="34" charset="0"/>
                <a:cs typeface="Arial" panose="020B0604020202020204" pitchFamily="34" charset="0"/>
              </a:rPr>
              <a:t>gan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phẫu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chỗ</a:t>
            </a:r>
            <a:r>
              <a:rPr lang="en-US" sz="2000" dirty="0">
                <a:latin typeface="Arial" panose="020B0604020202020204" pitchFamily="34" charset="0"/>
                <a:cs typeface="Arial" panose="020B0604020202020204" pitchFamily="34" charset="0"/>
              </a:rPr>
              <a:t> chia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U </a:t>
            </a:r>
            <a:r>
              <a:rPr lang="en-US" sz="2000" dirty="0" err="1">
                <a:latin typeface="Arial" panose="020B0604020202020204" pitchFamily="34" charset="0"/>
                <a:cs typeface="Arial" panose="020B0604020202020204" pitchFamily="34" charset="0"/>
              </a:rPr>
              <a:t>xâm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endParaRPr lang="en-US" sz="2000"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U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di </a:t>
            </a:r>
            <a:r>
              <a:rPr lang="en-US" sz="2000" dirty="0" err="1">
                <a:latin typeface="Arial" panose="020B0604020202020204" pitchFamily="34" charset="0"/>
                <a:cs typeface="Arial" panose="020B0604020202020204" pitchFamily="34" charset="0"/>
              </a:rPr>
              <a:t>căn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xa</a:t>
            </a:r>
            <a:endParaRPr lang="en-US" sz="2000" dirty="0">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dirty="0" err="1">
                <a:latin typeface="Arial" panose="020B0604020202020204" pitchFamily="34" charset="0"/>
                <a:cs typeface="Arial" panose="020B0604020202020204" pitchFamily="34" charset="0"/>
              </a:rPr>
              <a:t>Điều</a:t>
            </a:r>
            <a:r>
              <a:rPr lang="vi-VN" b="1" dirty="0">
                <a:latin typeface="Arial" panose="020B0604020202020204" pitchFamily="34" charset="0"/>
                <a:cs typeface="Arial" panose="020B0604020202020204" pitchFamily="34" charset="0"/>
              </a:rPr>
              <a:t> </a:t>
            </a:r>
            <a:r>
              <a:rPr lang="vi-VN" b="1" dirty="0" err="1">
                <a:latin typeface="Arial" panose="020B0604020202020204" pitchFamily="34" charset="0"/>
                <a:cs typeface="Arial" panose="020B0604020202020204" pitchFamily="34" charset="0"/>
              </a:rPr>
              <a:t>trị</a:t>
            </a:r>
            <a:endParaRPr lang="en-US" b="1" dirty="0">
              <a:latin typeface="Arial" panose="020B0604020202020204" pitchFamily="34" charset="0"/>
              <a:cs typeface="Arial" panose="020B0604020202020204" pitchFamily="34" charset="0"/>
            </a:endParaRPr>
          </a:p>
        </p:txBody>
      </p:sp>
      <p:sp>
        <p:nvSpPr>
          <p:cNvPr id="10" name="TextBox 9"/>
          <p:cNvSpPr txBox="1"/>
          <p:nvPr/>
        </p:nvSpPr>
        <p:spPr>
          <a:xfrm>
            <a:off x="1568688" y="716531"/>
            <a:ext cx="3917712" cy="523220"/>
          </a:xfrm>
          <a:prstGeom prst="rect">
            <a:avLst/>
          </a:prstGeom>
          <a:noFill/>
        </p:spPr>
        <p:txBody>
          <a:bodyPr wrap="square" rtlCol="0">
            <a:spAutoFit/>
          </a:bodyPr>
          <a:lstStyle/>
          <a:p>
            <a:r>
              <a:rPr lang="vi-VN" sz="2800" b="1" dirty="0">
                <a:latin typeface="Arial" panose="020B0604020202020204" pitchFamily="34" charset="0"/>
                <a:cs typeface="Arial" panose="020B0604020202020204" pitchFamily="34" charset="0"/>
              </a:rPr>
              <a:t>Nguyên </a:t>
            </a:r>
            <a:r>
              <a:rPr lang="vi-VN" sz="2800" b="1" dirty="0" err="1">
                <a:latin typeface="Arial" panose="020B0604020202020204" pitchFamily="34" charset="0"/>
                <a:cs typeface="Arial" panose="020B0604020202020204" pitchFamily="34" charset="0"/>
              </a:rPr>
              <a:t>tắc</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điều</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trị</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892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descr="Ảnh có chứa mẫu họa&#10;&#10;Mô tả được tạo tự động">
            <a:extLst>
              <a:ext uri="{FF2B5EF4-FFF2-40B4-BE49-F238E27FC236}">
                <a16:creationId xmlns:a16="http://schemas.microsoft.com/office/drawing/2014/main" id="{B947A787-0CA7-4ED4-8230-67E4E2E8738A}"/>
              </a:ext>
            </a:extLst>
          </p:cNvPr>
          <p:cNvPicPr>
            <a:picLocks noChangeAspect="1"/>
          </p:cNvPicPr>
          <p:nvPr/>
        </p:nvPicPr>
        <p:blipFill>
          <a:blip r:embed="rId3"/>
          <a:stretch>
            <a:fillRect/>
          </a:stretch>
        </p:blipFill>
        <p:spPr>
          <a:xfrm>
            <a:off x="1999487" y="1327316"/>
            <a:ext cx="8193024" cy="2536983"/>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69C2A4D0-2DC0-EF4B-BCAA-BE064F7AD1DB}"/>
              </a:ext>
            </a:extLst>
          </p:cNvPr>
          <p:cNvPicPr>
            <a:picLocks noChangeAspect="1"/>
          </p:cNvPicPr>
          <p:nvPr/>
        </p:nvPicPr>
        <p:blipFill>
          <a:blip r:embed="rId4"/>
          <a:stretch>
            <a:fillRect/>
          </a:stretch>
        </p:blipFill>
        <p:spPr>
          <a:xfrm>
            <a:off x="1503092" y="4424082"/>
            <a:ext cx="9185813" cy="2172659"/>
          </a:xfrm>
          <a:prstGeom prst="rect">
            <a:avLst/>
          </a:prstGeom>
        </p:spPr>
      </p:pic>
      <p:sp>
        <p:nvSpPr>
          <p:cNvPr id="11" name="Hộp Văn bản 10">
            <a:extLst>
              <a:ext uri="{FF2B5EF4-FFF2-40B4-BE49-F238E27FC236}">
                <a16:creationId xmlns:a16="http://schemas.microsoft.com/office/drawing/2014/main" id="{97D32815-F522-6B3C-517E-7E32192E0EB3}"/>
              </a:ext>
            </a:extLst>
          </p:cNvPr>
          <p:cNvSpPr txBox="1"/>
          <p:nvPr/>
        </p:nvSpPr>
        <p:spPr>
          <a:xfrm>
            <a:off x="4346662" y="3890494"/>
            <a:ext cx="3587103" cy="369332"/>
          </a:xfrm>
          <a:prstGeom prst="rect">
            <a:avLst/>
          </a:prstGeom>
          <a:noFill/>
          <a:ln>
            <a:solidFill>
              <a:schemeClr val="tx2">
                <a:lumMod val="60000"/>
                <a:lumOff val="40000"/>
              </a:schemeClr>
            </a:solidFill>
          </a:ln>
        </p:spPr>
        <p:txBody>
          <a:bodyPr wrap="square" rtlCol="0">
            <a:spAutoFit/>
          </a:bodyPr>
          <a:lstStyle/>
          <a:p>
            <a:r>
              <a:rPr lang="en-US" b="1">
                <a:latin typeface="Arial" panose="020B0604020202020204" pitchFamily="34" charset="0"/>
                <a:cs typeface="Arial" panose="020B0604020202020204" pitchFamily="34" charset="0"/>
              </a:rPr>
              <a:t>Động mạch mạc treo tràng trên</a:t>
            </a:r>
          </a:p>
        </p:txBody>
      </p:sp>
      <p:sp>
        <p:nvSpPr>
          <p:cNvPr id="18" name="Hộp Văn bản 17">
            <a:extLst>
              <a:ext uri="{FF2B5EF4-FFF2-40B4-BE49-F238E27FC236}">
                <a16:creationId xmlns:a16="http://schemas.microsoft.com/office/drawing/2014/main" id="{404F2B62-74E1-44B9-B332-6BBD80601E5B}"/>
              </a:ext>
            </a:extLst>
          </p:cNvPr>
          <p:cNvSpPr txBox="1"/>
          <p:nvPr/>
        </p:nvSpPr>
        <p:spPr>
          <a:xfrm>
            <a:off x="1522164" y="6587983"/>
            <a:ext cx="884682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J.W. Gilbert, Borderline resectable pancreatic cancer: conceptual evolution and current approach to image-based classification</a:t>
            </a:r>
          </a:p>
        </p:txBody>
      </p:sp>
      <p:sp>
        <p:nvSpPr>
          <p:cNvPr id="12"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3" name="TextBox 12"/>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Nguyên tắc điều trị</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44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03;p69">
            <a:extLst>
              <a:ext uri="{FF2B5EF4-FFF2-40B4-BE49-F238E27FC236}">
                <a16:creationId xmlns:a16="http://schemas.microsoft.com/office/drawing/2014/main" id="{96B070CF-75B1-30F2-EAAF-42D29E5DA12D}"/>
              </a:ext>
            </a:extLst>
          </p:cNvPr>
          <p:cNvSpPr/>
          <p:nvPr/>
        </p:nvSpPr>
        <p:spPr>
          <a:xfrm>
            <a:off x="1047758" y="1974410"/>
            <a:ext cx="4239049"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B2AF419F-BE50-D4FD-C018-0A8F1181C374}"/>
              </a:ext>
            </a:extLst>
          </p:cNvPr>
          <p:cNvSpPr/>
          <p:nvPr/>
        </p:nvSpPr>
        <p:spPr>
          <a:xfrm>
            <a:off x="5800114" y="1974410"/>
            <a:ext cx="5541466"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EB7563-B924-8DB2-C9E7-E76633048F14}"/>
              </a:ext>
            </a:extLst>
          </p:cNvPr>
          <p:cNvSpPr txBox="1"/>
          <p:nvPr/>
        </p:nvSpPr>
        <p:spPr>
          <a:xfrm>
            <a:off x="1103659" y="2097122"/>
            <a:ext cx="4127246" cy="1631216"/>
          </a:xfrm>
          <a:prstGeom prst="rect">
            <a:avLst/>
          </a:prstGeom>
          <a:noFill/>
        </p:spPr>
        <p:txBody>
          <a:bodyPr wrap="square">
            <a:spAutoFit/>
          </a:bodyPr>
          <a:lstStyle/>
          <a:p>
            <a:pPr algn="ctr"/>
            <a:r>
              <a:rPr lang="en-US" sz="2000" b="1">
                <a:latin typeface="Arial" panose="020B0604020202020204" pitchFamily="34" charset="0"/>
                <a:cs typeface="Arial" panose="020B0604020202020204" pitchFamily="34" charset="0"/>
              </a:rPr>
              <a:t>GPB trước mổ là ung thư</a:t>
            </a:r>
            <a:r>
              <a:rPr lang="vi-VN" sz="2000" b="1">
                <a:cs typeface="Arial" panose="020B0604020202020204" pitchFamily="34" charset="0"/>
              </a:rPr>
              <a:t> </a:t>
            </a:r>
            <a:r>
              <a:rPr lang="en-US" sz="2000" b="1">
                <a:latin typeface="Arial" panose="020B0604020202020204" pitchFamily="34" charset="0"/>
                <a:cs typeface="Arial" panose="020B0604020202020204" pitchFamily="34" charset="0"/>
              </a:rPr>
              <a:t>còn khả năng cắt được:</a:t>
            </a:r>
            <a:endParaRPr lang="vi-VN" sz="2000" b="1">
              <a:latin typeface="Arial" panose="020B0604020202020204" pitchFamily="34" charset="0"/>
              <a:cs typeface="Arial" panose="020B0604020202020204" pitchFamily="34" charset="0"/>
            </a:endParaRPr>
          </a:p>
          <a:p>
            <a:pPr algn="ctr"/>
            <a:endParaRPr lang="vi-VN" sz="2000" b="1">
              <a:cs typeface="Arial" panose="020B0604020202020204" pitchFamily="34" charset="0"/>
            </a:endParaRPr>
          </a:p>
          <a:p>
            <a:pPr marL="0" lvl="2" algn="ctr"/>
            <a:r>
              <a:rPr lang="en-US" sz="2000">
                <a:latin typeface="Arial" panose="020B0604020202020204" pitchFamily="34" charset="0"/>
                <a:cs typeface="Arial" panose="020B0604020202020204" pitchFamily="34" charset="0"/>
              </a:rPr>
              <a:t>Phẫu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tuỵ</a:t>
            </a:r>
            <a:endParaRPr lang="en-US" sz="2000">
              <a:latin typeface="Arial" panose="020B0604020202020204" pitchFamily="34" charset="0"/>
              <a:cs typeface="Arial" panose="020B0604020202020204" pitchFamily="34" charset="0"/>
            </a:endParaRPr>
          </a:p>
          <a:p>
            <a:pPr lvl="4"/>
            <a:endParaRPr lang="en-US" sz="2000">
              <a:latin typeface="Arial" panose="020B0604020202020204" pitchFamily="34" charset="0"/>
              <a:cs typeface="Arial" panose="020B0604020202020204" pitchFamily="34" charset="0"/>
            </a:endParaRPr>
          </a:p>
        </p:txBody>
      </p:sp>
      <p:sp>
        <p:nvSpPr>
          <p:cNvPr id="9" name="TextBox 12">
            <a:extLst>
              <a:ext uri="{FF2B5EF4-FFF2-40B4-BE49-F238E27FC236}">
                <a16:creationId xmlns:a16="http://schemas.microsoft.com/office/drawing/2014/main" id="{EB1B90F2-0250-1695-B290-3C07037C8C83}"/>
              </a:ext>
            </a:extLst>
          </p:cNvPr>
          <p:cNvSpPr txBox="1"/>
          <p:nvPr/>
        </p:nvSpPr>
        <p:spPr>
          <a:xfrm>
            <a:off x="6096000" y="2097122"/>
            <a:ext cx="4949695" cy="3785652"/>
          </a:xfrm>
          <a:prstGeom prst="rect">
            <a:avLst/>
          </a:prstGeom>
          <a:noFill/>
        </p:spPr>
        <p:txBody>
          <a:bodyPr wrap="square">
            <a:spAutoFit/>
          </a:bodyPr>
          <a:lstStyle/>
          <a:p>
            <a:pPr marL="342900" lvl="1" indent="-342900" algn="ctr">
              <a:buNone/>
            </a:pPr>
            <a:r>
              <a:rPr lang="en-VN" sz="2000" b="1">
                <a:latin typeface="Arial" panose="020B0604020202020204" pitchFamily="34" charset="0"/>
                <a:cs typeface="Arial" panose="020B0604020202020204" pitchFamily="34" charset="0"/>
              </a:rPr>
              <a:t>Không có giải phẫu bệnh trước mổ + hình ảnh học nghi ngờ ung thư:</a:t>
            </a:r>
          </a:p>
          <a:p>
            <a:pPr marL="342900" lvl="1" indent="-342900" algn="ctr">
              <a:buNone/>
            </a:pPr>
            <a:endParaRPr lang="en-VN" sz="2000">
              <a:latin typeface="Arial" panose="020B0604020202020204" pitchFamily="34" charset="0"/>
              <a:cs typeface="Arial" panose="020B0604020202020204" pitchFamily="34" charset="0"/>
            </a:endParaRPr>
          </a:p>
          <a:p>
            <a:pPr marL="44450" lvl="1" indent="-44450">
              <a:buNone/>
            </a:pPr>
            <a:r>
              <a:rPr lang="en-VN" sz="2000">
                <a:latin typeface="Arial" panose="020B0604020202020204" pitchFamily="34" charset="0"/>
                <a:cs typeface="Arial" panose="020B0604020202020204" pitchFamily="34" charset="0"/>
              </a:rPr>
              <a:t>Phẫu thuật thám sát, sinh thiết tức thì trong lúc mổ:</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rPr>
              <a:t>Ung thư </a:t>
            </a:r>
            <a:r>
              <a:rPr lang="en-VN" sz="2000">
                <a:latin typeface="Arial" panose="020B0604020202020204" pitchFamily="34" charset="0"/>
                <a:cs typeface="Arial" panose="020B0604020202020204" pitchFamily="34" charset="0"/>
                <a:sym typeface="Wingdings" pitchFamily="2" charset="2"/>
              </a:rPr>
              <a:t> Cắt khối tá tuỵ</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sym typeface="Wingdings" pitchFamily="2" charset="2"/>
              </a:rPr>
              <a:t>Viêm mạn tính  thực hiện nối tắt mật ruột, vị tràng</a:t>
            </a:r>
          </a:p>
          <a:p>
            <a:pPr lvl="1"/>
            <a:endParaRPr lang="en-VN" sz="2000">
              <a:latin typeface="Arial" panose="020B0604020202020204" pitchFamily="34" charset="0"/>
              <a:cs typeface="Arial" panose="020B0604020202020204" pitchFamily="34" charset="0"/>
              <a:sym typeface="Wingdings" pitchFamily="2" charset="2"/>
            </a:endParaRPr>
          </a:p>
          <a:p>
            <a:pPr lvl="1"/>
            <a:r>
              <a:rPr lang="en-VN" sz="2000" i="1">
                <a:latin typeface="Arial" panose="020B0604020202020204" pitchFamily="34" charset="0"/>
                <a:cs typeface="Arial" panose="020B0604020202020204" pitchFamily="34" charset="0"/>
                <a:sym typeface="Wingdings" pitchFamily="2" charset="2"/>
              </a:rPr>
              <a:t>TH tắc nghẽn đường mật do khối tổn thương sờ rõ  cắt khối tá tuỵ (PTV kinh nghiệm)</a:t>
            </a:r>
          </a:p>
        </p:txBody>
      </p:sp>
      <p:sp>
        <p:nvSpPr>
          <p:cNvPr id="12"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3" name="TextBox 12"/>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Chỉ định phẫu thuật</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775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03;p69">
            <a:extLst>
              <a:ext uri="{FF2B5EF4-FFF2-40B4-BE49-F238E27FC236}">
                <a16:creationId xmlns:a16="http://schemas.microsoft.com/office/drawing/2014/main" id="{BC3E9E43-F44E-7387-B1D8-6360C883226B}"/>
              </a:ext>
            </a:extLst>
          </p:cNvPr>
          <p:cNvSpPr/>
          <p:nvPr/>
        </p:nvSpPr>
        <p:spPr>
          <a:xfrm>
            <a:off x="3235344" y="1949293"/>
            <a:ext cx="5721309" cy="4518742"/>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3" name="TextBox 7">
            <a:extLst>
              <a:ext uri="{FF2B5EF4-FFF2-40B4-BE49-F238E27FC236}">
                <a16:creationId xmlns:a16="http://schemas.microsoft.com/office/drawing/2014/main" id="{A9995EB2-9E2E-84E6-C9EE-6CCBA7BA5EE7}"/>
              </a:ext>
            </a:extLst>
          </p:cNvPr>
          <p:cNvSpPr txBox="1"/>
          <p:nvPr/>
        </p:nvSpPr>
        <p:spPr>
          <a:xfrm>
            <a:off x="3425207" y="1939219"/>
            <a:ext cx="5341585" cy="4247317"/>
          </a:xfrm>
          <a:prstGeom prst="rect">
            <a:avLst/>
          </a:prstGeom>
          <a:noFill/>
        </p:spPr>
        <p:txBody>
          <a:bodyPr wrap="square">
            <a:spAutoFit/>
          </a:bodyPr>
          <a:lstStyle/>
          <a:p>
            <a:pPr marL="0" indent="0" algn="ctr">
              <a:buNone/>
            </a:pPr>
            <a:r>
              <a:rPr lang="en-US" sz="2400" b="1">
                <a:latin typeface="Arial" panose="020B0604020202020204" pitchFamily="34" charset="0"/>
                <a:cs typeface="Arial" panose="020B0604020202020204" pitchFamily="34" charset="0"/>
              </a:rPr>
              <a:t>U </a:t>
            </a:r>
            <a:r>
              <a:rPr lang="en-US" sz="2400" b="1" err="1">
                <a:latin typeface="Arial" panose="020B0604020202020204" pitchFamily="34" charset="0"/>
                <a:cs typeface="Arial" panose="020B0604020202020204" pitchFamily="34" charset="0"/>
              </a:rPr>
              <a:t>tân</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sinh</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giáp</a:t>
            </a:r>
            <a:r>
              <a:rPr lang="en-US" sz="2400" b="1">
                <a:latin typeface="Arial" panose="020B0604020202020204" pitchFamily="34" charset="0"/>
                <a:cs typeface="Arial" panose="020B0604020202020204" pitchFamily="34" charset="0"/>
              </a:rPr>
              <a:t> biên</a:t>
            </a:r>
            <a:endParaRPr lang="vi-VN" sz="2400" b="1">
              <a:latin typeface="Arial" panose="020B0604020202020204" pitchFamily="34" charset="0"/>
              <a:cs typeface="Arial" panose="020B0604020202020204" pitchFamily="34" charset="0"/>
            </a:endParaRPr>
          </a:p>
          <a:p>
            <a:pPr marL="0" indent="0" algn="ctr">
              <a:buNone/>
            </a:pP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Hoá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bổ</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trước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mổ</a:t>
            </a:r>
            <a:endParaRPr lang="en-US" sz="2400">
              <a:latin typeface="Arial" panose="020B0604020202020204" pitchFamily="34" charset="0"/>
              <a:cs typeface="Arial" panose="020B0604020202020204" pitchFamily="34" charset="0"/>
            </a:endParaRPr>
          </a:p>
          <a:p>
            <a:pPr marL="538163" lvl="1" indent="-269875">
              <a:spcBef>
                <a:spcPts val="600"/>
              </a:spcBef>
              <a:buFont typeface="Courier New" panose="02070309020205020404" pitchFamily="49" charset="0"/>
              <a:buChar char="o"/>
            </a:pPr>
            <a:r>
              <a:rPr lang="en-US" sz="2400">
                <a:latin typeface="Arial" panose="020B0604020202020204" pitchFamily="34" charset="0"/>
                <a:cs typeface="Arial" panose="020B0604020202020204" pitchFamily="34" charset="0"/>
              </a:rPr>
              <a:t>FOLFIRINOX </a:t>
            </a:r>
            <a:r>
              <a:rPr lang="en-US" sz="2400" err="1">
                <a:latin typeface="Arial" panose="020B0604020202020204" pitchFamily="34" charset="0"/>
                <a:cs typeface="Arial" panose="020B0604020202020204" pitchFamily="34" charset="0"/>
              </a:rPr>
              <a:t>hoặc</a:t>
            </a:r>
            <a:r>
              <a:rPr lang="en-US" sz="2400">
                <a:latin typeface="Arial" panose="020B0604020202020204" pitchFamily="34" charset="0"/>
                <a:cs typeface="Arial" panose="020B0604020202020204" pitchFamily="34" charset="0"/>
              </a:rPr>
              <a:t>:</a:t>
            </a:r>
          </a:p>
          <a:p>
            <a:pPr marL="538163" lvl="1" indent="-269875">
              <a:spcBef>
                <a:spcPts val="600"/>
              </a:spcBef>
              <a:buFont typeface="Courier New" panose="02070309020205020404" pitchFamily="49" charset="0"/>
              <a:buChar char="o"/>
            </a:pPr>
            <a:r>
              <a:rPr lang="en-US" sz="2400">
                <a:latin typeface="Arial" panose="020B0604020202020204" pitchFamily="34" charset="0"/>
                <a:cs typeface="Arial" panose="020B0604020202020204" pitchFamily="34" charset="0"/>
              </a:rPr>
              <a:t>Gemcitabine + </a:t>
            </a:r>
            <a:r>
              <a:rPr lang="en-US" sz="2400" err="1">
                <a:latin typeface="Arial" panose="020B0604020202020204" pitchFamily="34" charset="0"/>
                <a:cs typeface="Arial" panose="020B0604020202020204" pitchFamily="34" charset="0"/>
              </a:rPr>
              <a:t>Xạ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liều</a:t>
            </a:r>
            <a:r>
              <a:rPr lang="en-US" sz="2400">
                <a:latin typeface="Arial" panose="020B0604020202020204" pitchFamily="34" charset="0"/>
                <a:cs typeface="Arial" panose="020B0604020202020204" pitchFamily="34" charset="0"/>
              </a:rPr>
              <a:t> 30 Gray </a:t>
            </a:r>
            <a:r>
              <a:rPr lang="en-US" sz="2400" err="1">
                <a:latin typeface="Arial" panose="020B0604020202020204" pitchFamily="34" charset="0"/>
                <a:cs typeface="Arial" panose="020B0604020202020204" pitchFamily="34" charset="0"/>
              </a:rPr>
              <a:t>trong</a:t>
            </a:r>
            <a:r>
              <a:rPr lang="en-US" sz="2400">
                <a:latin typeface="Arial" panose="020B0604020202020204" pitchFamily="34" charset="0"/>
                <a:cs typeface="Arial" panose="020B0604020202020204" pitchFamily="34" charset="0"/>
              </a:rPr>
              <a:t> 2 </a:t>
            </a:r>
            <a:r>
              <a:rPr lang="en-US" sz="2400" err="1">
                <a:latin typeface="Arial" panose="020B0604020202020204" pitchFamily="34" charset="0"/>
                <a:cs typeface="Arial" panose="020B0604020202020204" pitchFamily="34" charset="0"/>
              </a:rPr>
              <a:t>tuần</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a:latin typeface="Arial" panose="020B0604020202020204" pitchFamily="34" charset="0"/>
                <a:cs typeface="Arial" panose="020B0604020202020204" pitchFamily="34" charset="0"/>
              </a:rPr>
              <a:t>Sau 4-6 </a:t>
            </a:r>
            <a:r>
              <a:rPr lang="en-US" sz="2400" err="1">
                <a:latin typeface="Arial" panose="020B0604020202020204" pitchFamily="34" charset="0"/>
                <a:cs typeface="Arial" panose="020B0604020202020204" pitchFamily="34" charset="0"/>
              </a:rPr>
              <a:t>tuần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đánh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lại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bằng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CTscan</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Mổ</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cắt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khối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tuỵ</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Tiếp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tục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hoá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hỗ</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sau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mổ</a:t>
            </a:r>
            <a:endParaRPr lang="en-VN" sz="2400">
              <a:latin typeface="Arial" panose="020B0604020202020204" pitchFamily="34" charset="0"/>
              <a:cs typeface="Arial" panose="020B0604020202020204" pitchFamily="34" charset="0"/>
            </a:endParaRPr>
          </a:p>
        </p:txBody>
      </p:sp>
      <p:sp>
        <p:nvSpPr>
          <p:cNvPr id="8"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9" name="TextBox 8"/>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Chỉ định phẫu thuật</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734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509451" y="1878008"/>
            <a:ext cx="5246915" cy="3101983"/>
          </a:xfrm>
          <a:solidFill>
            <a:schemeClr val="bg2">
              <a:lumMod val="90000"/>
            </a:schemeClr>
          </a:solidFill>
          <a:ln>
            <a:solidFill>
              <a:schemeClr val="accent1">
                <a:lumMod val="75000"/>
              </a:schemeClr>
            </a:solidFill>
          </a:ln>
        </p:spPr>
        <p:txBody>
          <a:bodyPr>
            <a:normAutofit/>
          </a:bodyPr>
          <a:lstStyle/>
          <a:p>
            <a:r>
              <a:rPr lang="en-US" sz="2400">
                <a:latin typeface="Arial" panose="020B0604020202020204" pitchFamily="34" charset="0"/>
                <a:cs typeface="Arial" panose="020B0604020202020204" pitchFamily="34" charset="0"/>
              </a:rPr>
              <a:t>Phức tạp + thời gian mổ kéo dài </a:t>
            </a:r>
          </a:p>
          <a:p>
            <a:r>
              <a:rPr lang="en-US" sz="2400">
                <a:latin typeface="Arial" panose="020B0604020202020204" pitchFamily="34" charset="0"/>
                <a:cs typeface="Arial" panose="020B0604020202020204" pitchFamily="34" charset="0"/>
              </a:rPr>
              <a:t>Mạng lưới mạch máu quanh khối tá tuỵ nhiều </a:t>
            </a:r>
          </a:p>
          <a:p>
            <a:r>
              <a:rPr lang="en-US" sz="2400">
                <a:latin typeface="Arial" panose="020B0604020202020204" pitchFamily="34" charset="0"/>
                <a:cs typeface="Arial" panose="020B0604020202020204" pitchFamily="34" charset="0"/>
              </a:rPr>
              <a:t>Phải thực hiện nhiều miệng nối </a:t>
            </a:r>
          </a:p>
          <a:p>
            <a:r>
              <a:rPr lang="en-US" sz="2400">
                <a:latin typeface="Arial" panose="020B0604020202020204" pitchFamily="34" charset="0"/>
                <a:cs typeface="Arial" panose="020B0604020202020204" pitchFamily="34" charset="0"/>
              </a:rPr>
              <a:t>Biến chứng sau mổ cao</a:t>
            </a:r>
          </a:p>
        </p:txBody>
      </p:sp>
      <p:sp>
        <p:nvSpPr>
          <p:cNvPr id="5" name="Chỗ dành sẵn cho Nội dung 2">
            <a:extLst>
              <a:ext uri="{FF2B5EF4-FFF2-40B4-BE49-F238E27FC236}">
                <a16:creationId xmlns:a16="http://schemas.microsoft.com/office/drawing/2014/main" id="{ACD948E4-8D62-EA2E-0A96-B0D2944BB839}"/>
              </a:ext>
            </a:extLst>
          </p:cNvPr>
          <p:cNvSpPr txBox="1">
            <a:spLocks/>
          </p:cNvSpPr>
          <p:nvPr/>
        </p:nvSpPr>
        <p:spPr>
          <a:xfrm>
            <a:off x="6435636" y="1878008"/>
            <a:ext cx="5460274" cy="3101983"/>
          </a:xfrm>
          <a:prstGeom prst="rect">
            <a:avLst/>
          </a:prstGeom>
          <a:solidFill>
            <a:schemeClr val="bg2">
              <a:lumMod val="90000"/>
            </a:schemeClr>
          </a:solidFill>
          <a:ln>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a:pPr>
            <a:r>
              <a:rPr lang="en-US" sz="2400" b="1">
                <a:latin typeface="Arial" panose="020B0604020202020204" pitchFamily="34" charset="0"/>
                <a:cs typeface="Arial" panose="020B0604020202020204" pitchFamily="34" charset="0"/>
              </a:rPr>
              <a:t>Chuẩn bị bệnh nhân trước phẫu thuật </a:t>
            </a:r>
          </a:p>
          <a:p>
            <a:pPr marL="457200" indent="-457200">
              <a:buFont typeface="+mj-lt"/>
              <a:buAutoNum type="arabicPeriod"/>
            </a:pPr>
            <a:r>
              <a:rPr lang="en-US" sz="2400">
                <a:latin typeface="Arial" panose="020B0604020202020204" pitchFamily="34" charset="0"/>
                <a:cs typeface="Arial" panose="020B0604020202020204" pitchFamily="34" charset="0"/>
              </a:rPr>
              <a:t>Phẫu thuật cắt khối tá tuỵ</a:t>
            </a:r>
          </a:p>
          <a:p>
            <a:pPr marL="457200" indent="-457200">
              <a:buFont typeface="+mj-lt"/>
              <a:buAutoNum type="arabicPeriod"/>
            </a:pPr>
            <a:r>
              <a:rPr lang="en-US" sz="2400">
                <a:latin typeface="Arial" panose="020B0604020202020204" pitchFamily="34" charset="0"/>
                <a:cs typeface="Arial" panose="020B0604020202020204" pitchFamily="34" charset="0"/>
              </a:rPr>
              <a:t>Hoá mô miễn dịch sau phẫu thuật</a:t>
            </a:r>
          </a:p>
        </p:txBody>
      </p:sp>
      <p:sp>
        <p:nvSpPr>
          <p:cNvPr id="6"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7" name="TextBox 6"/>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135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672352" y="1254904"/>
            <a:ext cx="12192000" cy="432711"/>
          </a:xfrm>
        </p:spPr>
        <p:txBody>
          <a:bodyPr>
            <a:normAutofit/>
          </a:body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9816" y="1694329"/>
            <a:ext cx="11262671" cy="4482787"/>
          </a:xfrm>
          <a:solidFill>
            <a:schemeClr val="bg1">
              <a:lumMod val="95000"/>
            </a:schemeClr>
          </a:solidFill>
          <a:ln>
            <a:solidFill>
              <a:schemeClr val="tx1"/>
            </a:solidFill>
          </a:ln>
        </p:spPr>
        <p:txBody>
          <a:bodyPr>
            <a:normAutofit fontScale="92500" lnSpcReduction="20000"/>
          </a:bodyPr>
          <a:lstStyle/>
          <a:p>
            <a:pPr marL="0" indent="0">
              <a:buNone/>
            </a:pPr>
            <a:r>
              <a:rPr lang="en-US" sz="2400" b="1" u="sng">
                <a:latin typeface="Arial" panose="020B0604020202020204" pitchFamily="34" charset="0"/>
                <a:cs typeface="Arial" panose="020B0604020202020204" pitchFamily="34" charset="0"/>
              </a:rPr>
              <a:t>Đánh giá và tối ưu hoá tình trạng bệnh nhân:</a:t>
            </a:r>
          </a:p>
          <a:p>
            <a:r>
              <a:rPr lang="en-US" sz="2400">
                <a:latin typeface="Arial" panose="020B0604020202020204" pitchFamily="34" charset="0"/>
                <a:cs typeface="Arial" panose="020B0604020202020204" pitchFamily="34" charset="0"/>
              </a:rPr>
              <a:t>Đánh giá về tình trạng dinh dưỡng</a:t>
            </a:r>
          </a:p>
          <a:p>
            <a:pPr lvl="1">
              <a:buFont typeface="Arial" panose="020B0604020202020204" pitchFamily="34" charset="0"/>
              <a:buChar char="•"/>
            </a:pPr>
            <a:r>
              <a:rPr lang="en-US" sz="2200">
                <a:latin typeface="Arial" panose="020B0604020202020204" pitchFamily="34" charset="0"/>
                <a:cs typeface="Arial" panose="020B0604020202020204" pitchFamily="34" charset="0"/>
              </a:rPr>
              <a:t>Béo phì </a:t>
            </a:r>
          </a:p>
          <a:p>
            <a:pPr lvl="1">
              <a:buFont typeface="Arial" panose="020B0604020202020204" pitchFamily="34" charset="0"/>
              <a:buChar char="•"/>
            </a:pPr>
            <a:r>
              <a:rPr lang="en-US" sz="2200">
                <a:latin typeface="Arial" panose="020B0604020202020204" pitchFamily="34" charset="0"/>
                <a:cs typeface="Arial" panose="020B0604020202020204" pitchFamily="34" charset="0"/>
              </a:rPr>
              <a:t>Suy dinh dưỡng: Albumin &lt; 3g/dL hoặc phẫu thuật phải trĩ hoãn trong hơn 2 tuần</a:t>
            </a:r>
          </a:p>
          <a:p>
            <a:r>
              <a:rPr lang="en-US" sz="2400">
                <a:latin typeface="Arial" panose="020B0604020202020204" pitchFamily="34" charset="0"/>
                <a:cs typeface="Arial" panose="020B0604020202020204" pitchFamily="34" charset="0"/>
              </a:rPr>
              <a:t>Đánh giá nguy cơ tim mạch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bệnh lý cấp tính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THA: duy trì huyết áp ổn định, mức khoảng 140mmHg.</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thuốc kháng đông hiện đang sử dụng: ngưng clopidogrel, aspirin 325mg ít nhất 1 tuần, Aspirin 81mg có thể tiếp tục sử dụng. </a:t>
            </a:r>
          </a:p>
          <a:p>
            <a:r>
              <a:rPr lang="en-US" sz="2400">
                <a:latin typeface="Arial" panose="020B0604020202020204" pitchFamily="34" charset="0"/>
                <a:cs typeface="Arial" panose="020B0604020202020204" pitchFamily="34" charset="0"/>
              </a:rPr>
              <a:t>Đánh giá nguy cơ hô hấp</a:t>
            </a:r>
          </a:p>
          <a:p>
            <a:r>
              <a:rPr lang="en-US" sz="2400">
                <a:latin typeface="Arial" panose="020B0604020202020204" pitchFamily="34" charset="0"/>
                <a:cs typeface="Arial" panose="020B0604020202020204" pitchFamily="34" charset="0"/>
              </a:rPr>
              <a:t>Đánh giá các bệnh kèm theo khác</a:t>
            </a:r>
          </a:p>
          <a:p>
            <a:pPr lvl="1">
              <a:buFont typeface="Wingdings" panose="05000000000000000000" pitchFamily="2" charset="2"/>
              <a:buChar char="§"/>
            </a:pPr>
            <a:r>
              <a:rPr lang="en-US" sz="2200">
                <a:latin typeface="Arial" panose="020B0604020202020204" pitchFamily="34" charset="0"/>
                <a:cs typeface="Arial" panose="020B0604020202020204" pitchFamily="34" charset="0"/>
              </a:rPr>
              <a:t>Đái tháo đường: ngưỡng đường huyết &lt; 180mg/dL, giữ ở mức “tăng nhẹ” </a:t>
            </a:r>
          </a:p>
        </p:txBody>
      </p:sp>
      <p:sp>
        <p:nvSpPr>
          <p:cNvPr id="2" name="Hộp Văn bản 1">
            <a:extLst>
              <a:ext uri="{FF2B5EF4-FFF2-40B4-BE49-F238E27FC236}">
                <a16:creationId xmlns:a16="http://schemas.microsoft.com/office/drawing/2014/main" id="{E6570DE7-46BC-EF64-D028-8FE3B85F7D2C}"/>
              </a:ext>
            </a:extLst>
          </p:cNvPr>
          <p:cNvSpPr txBox="1"/>
          <p:nvPr/>
        </p:nvSpPr>
        <p:spPr>
          <a:xfrm>
            <a:off x="1874365" y="6392249"/>
            <a:ext cx="10317635" cy="461665"/>
          </a:xfrm>
          <a:prstGeom prst="rect">
            <a:avLst/>
          </a:prstGeom>
          <a:noFill/>
        </p:spPr>
        <p:txBody>
          <a:bodyPr wrap="square">
            <a:spAutoFit/>
          </a:bodyPr>
          <a:lstStyle/>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Nguyễn Văn Hải, Đỗ Đình Công</a:t>
            </a:r>
            <a:r>
              <a:rPr lang="vi-VN" sz="1200" i="1">
                <a:latin typeface="Arial" panose="020B0604020202020204" pitchFamily="34" charset="0"/>
                <a:cs typeface="Arial" panose="020B0604020202020204" pitchFamily="34" charset="0"/>
              </a:rPr>
              <a:t> (20</a:t>
            </a:r>
            <a:r>
              <a:rPr lang="en-US" sz="1200" i="1">
                <a:latin typeface="Arial" panose="020B0604020202020204" pitchFamily="34" charset="0"/>
                <a:cs typeface="Arial" panose="020B0604020202020204" pitchFamily="34" charset="0"/>
              </a:rPr>
              <a:t>21</a:t>
            </a:r>
            <a:r>
              <a:rPr lang="vi-VN" sz="1200" i="1">
                <a:latin typeface="Arial" panose="020B0604020202020204" pitchFamily="34" charset="0"/>
                <a:cs typeface="Arial" panose="020B0604020202020204" pitchFamily="34" charset="0"/>
              </a:rPr>
              <a:t>), </a:t>
            </a:r>
            <a:r>
              <a:rPr lang="en-US" sz="1200" i="1">
                <a:latin typeface="Arial" panose="020B0604020202020204" pitchFamily="34" charset="0"/>
                <a:cs typeface="Arial" panose="020B0604020202020204" pitchFamily="34" charset="0"/>
              </a:rPr>
              <a:t>Ngoại khoa ống tiêu hoá. Đánh giá, chuẩn bị trước phẫu thuật ,</a:t>
            </a:r>
            <a:r>
              <a:rPr lang="vi-VN" sz="1200" i="1">
                <a:latin typeface="Arial" panose="020B0604020202020204" pitchFamily="34" charset="0"/>
                <a:cs typeface="Arial" panose="020B0604020202020204" pitchFamily="34" charset="0"/>
              </a:rPr>
              <a:t>Trường Đại học Y dược TPHCM, tr. </a:t>
            </a:r>
            <a:r>
              <a:rPr lang="en-US" sz="1200" i="1">
                <a:latin typeface="Arial" panose="020B0604020202020204" pitchFamily="34" charset="0"/>
                <a:cs typeface="Arial" panose="020B0604020202020204" pitchFamily="34" charset="0"/>
              </a:rPr>
              <a:t>36-54</a:t>
            </a:r>
          </a:p>
        </p:txBody>
      </p:sp>
      <p:sp>
        <p:nvSpPr>
          <p:cNvPr id="5"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6" name="TextBox 5"/>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703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1777354"/>
            <a:ext cx="10661854" cy="4174298"/>
          </a:xfrm>
          <a:solidFill>
            <a:schemeClr val="bg1">
              <a:lumMod val="85000"/>
            </a:schemeClr>
          </a:solidFill>
          <a:ln>
            <a:solidFill>
              <a:schemeClr val="tx1"/>
            </a:solidFill>
          </a:ln>
        </p:spPr>
        <p:txBody>
          <a:bodyPr>
            <a:normAutofit fontScale="92500"/>
          </a:bodyPr>
          <a:lstStyle/>
          <a:p>
            <a:pPr marL="0" indent="0">
              <a:buNone/>
            </a:pPr>
            <a:r>
              <a:rPr lang="en-US" sz="2400" b="1" u="sng">
                <a:latin typeface="Arial" panose="020B0604020202020204" pitchFamily="34" charset="0"/>
                <a:cs typeface="Arial" panose="020B0604020202020204" pitchFamily="34" charset="0"/>
              </a:rPr>
              <a:t>Dẫn lưu đường mật trước mổ</a:t>
            </a:r>
          </a:p>
          <a:p>
            <a:r>
              <a:rPr lang="en-US" sz="2400">
                <a:latin typeface="Arial" panose="020B0604020202020204" pitchFamily="34" charset="0"/>
                <a:cs typeface="Arial" panose="020B0604020202020204" pitchFamily="34" charset="0"/>
              </a:rPr>
              <a:t>Không có chỉ định dẫn lưu đường mật thường quy trước mổ chương trình.</a:t>
            </a:r>
          </a:p>
          <a:p>
            <a:r>
              <a:rPr lang="en-US" sz="2400">
                <a:latin typeface="Arial" panose="020B0604020202020204" pitchFamily="34" charset="0"/>
                <a:cs typeface="Arial" panose="020B0604020202020204" pitchFamily="34" charset="0"/>
              </a:rPr>
              <a:t>Mục tiêu</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Giảm các triệu chứng và viêm đường mật</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Cải thiện chức năng gan – rối loạn đông máu</a:t>
            </a:r>
          </a:p>
          <a:p>
            <a:r>
              <a:rPr lang="en-US" sz="2400">
                <a:latin typeface="Arial" panose="020B0604020202020204" pitchFamily="34" charset="0"/>
                <a:cs typeface="Arial" panose="020B0604020202020204" pitchFamily="34" charset="0"/>
              </a:rPr>
              <a:t>Được cân nhắc khi:</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Viêm đường mật/triệu chứng ngứa nhiều</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Triệu chứng vàng da nhiều (ngứa, nồng độ bilirubin &gt; 15 – 17mg/dL…)</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Trì hoãn phẫu thuật hơn 2 tuần do bất kỳ nguyên nhân (do điều trị tân hỗ trợ…)</a:t>
            </a:r>
          </a:p>
        </p:txBody>
      </p:sp>
      <p:sp>
        <p:nvSpPr>
          <p:cNvPr id="6" name="Hộp Văn bản 5">
            <a:extLst>
              <a:ext uri="{FF2B5EF4-FFF2-40B4-BE49-F238E27FC236}">
                <a16:creationId xmlns:a16="http://schemas.microsoft.com/office/drawing/2014/main" id="{66F3010E-D11E-363E-6831-296B12F2F3D5}"/>
              </a:ext>
            </a:extLst>
          </p:cNvPr>
          <p:cNvSpPr txBox="1"/>
          <p:nvPr/>
        </p:nvSpPr>
        <p:spPr>
          <a:xfrm>
            <a:off x="1715588" y="6027003"/>
            <a:ext cx="10476412" cy="830997"/>
          </a:xfrm>
          <a:prstGeom prst="rect">
            <a:avLst/>
          </a:prstGeom>
          <a:noFill/>
        </p:spPr>
        <p:txBody>
          <a:bodyPr wrap="square">
            <a:spAutoFit/>
          </a:bodyPr>
          <a:lstStyle/>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NCCN guidelines (2015), "Pancreatic adenocarcinoma". 2.2015</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8"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511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1957440"/>
            <a:ext cx="10661854" cy="3994212"/>
          </a:xfrm>
          <a:solidFill>
            <a:schemeClr val="accent2">
              <a:lumMod val="20000"/>
              <a:lumOff val="80000"/>
            </a:schemeClr>
          </a:solidFill>
          <a:ln>
            <a:solidFill>
              <a:schemeClr val="accent1">
                <a:lumMod val="75000"/>
              </a:schemeClr>
            </a:solidFill>
          </a:ln>
        </p:spPr>
        <p:txBody>
          <a:bodyPr>
            <a:normAutofit lnSpcReduction="10000"/>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en-US" sz="2400">
                <a:latin typeface="Arial" panose="020B0604020202020204" pitchFamily="34" charset="0"/>
                <a:cs typeface="Arial" panose="020B0604020202020204" pitchFamily="34" charset="0"/>
              </a:rPr>
              <a:t>ERCP đặt stent đường mật</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CCĐ: không thể gây mê, nguy cơ chảy máu cao, huyết động không ổn định, tắc đường thoát dạ dày. Tương đối: loét tá tràng, tắc đường mật hoàn toàn.</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Lựa chọn: stent kim loại, stent nhựa.</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Stent kim loại tự bung chỉ nên được đặt khi đã có được chẩn đoán xác định (mô học)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Trong khi làm ERCP có thể sinh thiết dựa vào hướng dẫn siêu âm để làm giải phẫu bệnh nếu trước đó chưa có hoặc lặp lại.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Được khuyến cáo theo NCCN. </a:t>
            </a:r>
          </a:p>
          <a:p>
            <a:pPr lvl="1"/>
            <a:endParaRPr lang="en-US" sz="2000">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4B1B1666-D326-8BAD-9703-5A22F70F5404}"/>
              </a:ext>
            </a:extLst>
          </p:cNvPr>
          <p:cNvSpPr txBox="1"/>
          <p:nvPr/>
        </p:nvSpPr>
        <p:spPr>
          <a:xfrm>
            <a:off x="1962695" y="6211669"/>
            <a:ext cx="10229305" cy="646331"/>
          </a:xfrm>
          <a:prstGeom prst="rect">
            <a:avLst/>
          </a:prstGeom>
          <a:noFill/>
        </p:spPr>
        <p:txBody>
          <a:bodyPr wrap="square">
            <a:spAutoFit/>
          </a:bodyPr>
          <a:lstStyle/>
          <a:p>
            <a:r>
              <a:rPr lang="en-US" sz="1200" i="1">
                <a:solidFill>
                  <a:srgbClr val="232323"/>
                </a:solidFill>
                <a:effectLst/>
                <a:latin typeface="Arial" panose="020B0604020202020204" pitchFamily="34" charset="0"/>
                <a:cs typeface="Arial" panose="020B0604020202020204" pitchFamily="34" charset="0"/>
              </a:rPr>
              <a:t>M. D. Douglas G. Adler Kathryn R Byrne (2022), "Endoscopic stenting for malignant biliary obstruction",Uptodate.</a:t>
            </a:r>
          </a:p>
          <a:p>
            <a:r>
              <a:rPr lang="en-US" sz="1200" i="1">
                <a:latin typeface="Arial" panose="020B0604020202020204" pitchFamily="34" charset="0"/>
                <a:cs typeface="Arial" panose="020B0604020202020204" pitchFamily="34" charset="0"/>
              </a:rPr>
              <a:t>Kongkam P, Orprayoon T, Boonmee C, et al. ERCP plus endoscopic ultrasound-guided biliary drainage versus percutaneous transhepatic biliary drainage for malignant hilar biliary obstruction: a multicenter observational open-label study. Endoscopy. 2021;53(1):55-62. doi:10.1055/a-1195-8197</a:t>
            </a:r>
          </a:p>
        </p:txBody>
      </p:sp>
      <p:sp>
        <p:nvSpPr>
          <p:cNvPr id="6"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8"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100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FE9998-4443-A317-A7E7-0472CFCCDAAC}"/>
              </a:ext>
            </a:extLst>
          </p:cNvPr>
          <p:cNvSpPr>
            <a:spLocks noGrp="1"/>
          </p:cNvSpPr>
          <p:nvPr>
            <p:ph type="title"/>
          </p:nvPr>
        </p:nvSpPr>
        <p:spPr/>
        <p:txBody>
          <a:bodyPr/>
          <a:lstStyle/>
          <a:p>
            <a:r>
              <a:rPr lang="en-US" b="1" dirty="0" err="1">
                <a:solidFill>
                  <a:prstClr val="black">
                    <a:lumMod val="85000"/>
                    <a:lumOff val="15000"/>
                  </a:prstClr>
                </a:solidFill>
                <a:latin typeface="Arial" panose="020B0604020202020204" pitchFamily="34" charset="0"/>
                <a:cs typeface="Arial" panose="020B0604020202020204" pitchFamily="34" charset="0"/>
              </a:rPr>
              <a:t>Tổng</a:t>
            </a:r>
            <a:r>
              <a:rPr lang="en-US" b="1" dirty="0">
                <a:solidFill>
                  <a:prstClr val="black">
                    <a:lumMod val="85000"/>
                    <a:lumOff val="15000"/>
                  </a:prstClr>
                </a:solidFill>
                <a:latin typeface="Arial" panose="020B0604020202020204" pitchFamily="34" charset="0"/>
                <a:cs typeface="Arial" panose="020B0604020202020204" pitchFamily="34" charset="0"/>
              </a:rPr>
              <a:t> </a:t>
            </a:r>
            <a:r>
              <a:rPr lang="en-US" b="1" dirty="0" err="1">
                <a:solidFill>
                  <a:prstClr val="black">
                    <a:lumMod val="85000"/>
                    <a:lumOff val="15000"/>
                  </a:prstClr>
                </a:solidFill>
                <a:latin typeface="Arial" panose="020B0604020202020204" pitchFamily="34" charset="0"/>
                <a:cs typeface="Arial" panose="020B0604020202020204" pitchFamily="34" charset="0"/>
              </a:rPr>
              <a:t>quan</a:t>
            </a:r>
            <a:endParaRPr lang="en-US" dirty="0"/>
          </a:p>
        </p:txBody>
      </p:sp>
      <p:sp>
        <p:nvSpPr>
          <p:cNvPr id="3" name="Chỗ dành sẵn cho Nội dung 2">
            <a:extLst>
              <a:ext uri="{FF2B5EF4-FFF2-40B4-BE49-F238E27FC236}">
                <a16:creationId xmlns:a16="http://schemas.microsoft.com/office/drawing/2014/main" id="{85B11F80-1E3B-C61E-36FA-DCB01BAC7837}"/>
              </a:ext>
            </a:extLst>
          </p:cNvPr>
          <p:cNvSpPr>
            <a:spLocks noGrp="1"/>
          </p:cNvSpPr>
          <p:nvPr>
            <p:ph idx="1"/>
          </p:nvPr>
        </p:nvSpPr>
        <p:spPr>
          <a:xfrm>
            <a:off x="225083" y="1378634"/>
            <a:ext cx="11966917" cy="5479366"/>
          </a:xfrm>
        </p:spPr>
        <p:txBody>
          <a:bodyPr/>
          <a:lstStyle/>
          <a:p>
            <a:pPr marL="0" indent="0" algn="ctr">
              <a:buNone/>
            </a:pPr>
            <a:r>
              <a:rPr lang="en-US" sz="2800" b="1" dirty="0">
                <a:latin typeface="Arial" panose="020B0604020202020204" pitchFamily="34" charset="0"/>
                <a:cs typeface="Arial" panose="020B0604020202020204" pitchFamily="34" charset="0"/>
              </a:rPr>
              <a:t>YẾU TỐ NGUY CƠ</a:t>
            </a:r>
          </a:p>
          <a:p>
            <a:pPr marL="0" indent="0">
              <a:buNone/>
            </a:pPr>
            <a:endParaRPr lang="en-US" dirty="0"/>
          </a:p>
        </p:txBody>
      </p:sp>
      <p:sp>
        <p:nvSpPr>
          <p:cNvPr id="5" name="Google Shape;2160;p49">
            <a:extLst>
              <a:ext uri="{FF2B5EF4-FFF2-40B4-BE49-F238E27FC236}">
                <a16:creationId xmlns:a16="http://schemas.microsoft.com/office/drawing/2014/main" id="{F68E6ABF-B684-0B22-2687-2C9B6012EE32}"/>
              </a:ext>
            </a:extLst>
          </p:cNvPr>
          <p:cNvSpPr txBox="1">
            <a:spLocks/>
          </p:cNvSpPr>
          <p:nvPr/>
        </p:nvSpPr>
        <p:spPr>
          <a:xfrm>
            <a:off x="1477108" y="3024554"/>
            <a:ext cx="1911754" cy="1026604"/>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đầu</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tuỵ</a:t>
            </a:r>
            <a:endParaRPr lang="vi-VN" sz="2800" dirty="0">
              <a:solidFill>
                <a:prstClr val="black"/>
              </a:solidFill>
              <a:latin typeface="Arial" panose="020B0604020202020204" pitchFamily="34" charset="0"/>
              <a:cs typeface="Arial" panose="020B0604020202020204" pitchFamily="34" charset="0"/>
            </a:endParaRPr>
          </a:p>
        </p:txBody>
      </p:sp>
      <p:sp>
        <p:nvSpPr>
          <p:cNvPr id="6" name="Google Shape;2165;p49">
            <a:extLst>
              <a:ext uri="{FF2B5EF4-FFF2-40B4-BE49-F238E27FC236}">
                <a16:creationId xmlns:a16="http://schemas.microsoft.com/office/drawing/2014/main" id="{01A8482E-A3E2-0A39-AAE6-9AB0ABEEEB07}"/>
              </a:ext>
            </a:extLst>
          </p:cNvPr>
          <p:cNvSpPr/>
          <p:nvPr/>
        </p:nvSpPr>
        <p:spPr>
          <a:xfrm>
            <a:off x="1927274" y="1991821"/>
            <a:ext cx="928468" cy="759318"/>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Box 17">
            <a:extLst>
              <a:ext uri="{FF2B5EF4-FFF2-40B4-BE49-F238E27FC236}">
                <a16:creationId xmlns:a16="http://schemas.microsoft.com/office/drawing/2014/main" id="{72423D59-05CF-DAF5-BD59-D0B517B339A3}"/>
              </a:ext>
            </a:extLst>
          </p:cNvPr>
          <p:cNvSpPr txBox="1"/>
          <p:nvPr/>
        </p:nvSpPr>
        <p:spPr>
          <a:xfrm>
            <a:off x="2073342" y="2126665"/>
            <a:ext cx="782400" cy="523220"/>
          </a:xfrm>
          <a:prstGeom prst="rect">
            <a:avLst/>
          </a:prstGeom>
          <a:noFill/>
        </p:spPr>
        <p:txBody>
          <a:bodyPr wrap="squar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01</a:t>
            </a:r>
          </a:p>
        </p:txBody>
      </p:sp>
      <p:sp>
        <p:nvSpPr>
          <p:cNvPr id="8" name="Google Shape;2162;p49">
            <a:extLst>
              <a:ext uri="{FF2B5EF4-FFF2-40B4-BE49-F238E27FC236}">
                <a16:creationId xmlns:a16="http://schemas.microsoft.com/office/drawing/2014/main" id="{FEE4D075-E08B-A936-0C5B-D5DB27F6EED0}"/>
              </a:ext>
            </a:extLst>
          </p:cNvPr>
          <p:cNvSpPr txBox="1">
            <a:spLocks/>
          </p:cNvSpPr>
          <p:nvPr/>
        </p:nvSpPr>
        <p:spPr>
          <a:xfrm>
            <a:off x="4499300" y="2278966"/>
            <a:ext cx="2787143" cy="242413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bóng</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vater</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và</a:t>
            </a:r>
            <a:r>
              <a:rPr lang="vi-VN" sz="2800" dirty="0">
                <a:solidFill>
                  <a:prstClr val="black"/>
                </a:solidFill>
                <a:latin typeface="Arial" panose="020B0604020202020204" pitchFamily="34" charset="0"/>
                <a:cs typeface="Arial" panose="020B0604020202020204" pitchFamily="34" charset="0"/>
              </a:rPr>
              <a:t> ung thư </a:t>
            </a:r>
            <a:r>
              <a:rPr lang="vi-VN" sz="2800" dirty="0" err="1">
                <a:solidFill>
                  <a:prstClr val="black"/>
                </a:solidFill>
                <a:latin typeface="Arial" panose="020B0604020202020204" pitchFamily="34" charset="0"/>
                <a:cs typeface="Arial" panose="020B0604020202020204" pitchFamily="34" charset="0"/>
              </a:rPr>
              <a:t>tá</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tràng</a:t>
            </a:r>
            <a:endParaRPr lang="vi-VN" sz="2800" dirty="0">
              <a:solidFill>
                <a:prstClr val="black"/>
              </a:solidFill>
              <a:latin typeface="Arial" panose="020B0604020202020204" pitchFamily="34" charset="0"/>
              <a:cs typeface="Arial" panose="020B0604020202020204" pitchFamily="34" charset="0"/>
            </a:endParaRPr>
          </a:p>
        </p:txBody>
      </p:sp>
      <p:sp>
        <p:nvSpPr>
          <p:cNvPr id="9" name="Google Shape;2168;p49">
            <a:extLst>
              <a:ext uri="{FF2B5EF4-FFF2-40B4-BE49-F238E27FC236}">
                <a16:creationId xmlns:a16="http://schemas.microsoft.com/office/drawing/2014/main" id="{27A51455-28A5-F031-24D5-6688CE667774}"/>
              </a:ext>
            </a:extLst>
          </p:cNvPr>
          <p:cNvSpPr/>
          <p:nvPr/>
        </p:nvSpPr>
        <p:spPr>
          <a:xfrm>
            <a:off x="5386875" y="1968739"/>
            <a:ext cx="782400" cy="782400"/>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0" name="TextBox 18">
            <a:extLst>
              <a:ext uri="{FF2B5EF4-FFF2-40B4-BE49-F238E27FC236}">
                <a16:creationId xmlns:a16="http://schemas.microsoft.com/office/drawing/2014/main" id="{88DF384A-9654-8334-C7D4-878F46543922}"/>
              </a:ext>
            </a:extLst>
          </p:cNvPr>
          <p:cNvSpPr txBox="1"/>
          <p:nvPr/>
        </p:nvSpPr>
        <p:spPr>
          <a:xfrm>
            <a:off x="5496619" y="2138152"/>
            <a:ext cx="585417" cy="523220"/>
          </a:xfrm>
          <a:prstGeom prst="rect">
            <a:avLst/>
          </a:prstGeom>
          <a:noFill/>
        </p:spPr>
        <p:txBody>
          <a:bodyPr wrap="non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02</a:t>
            </a:r>
          </a:p>
        </p:txBody>
      </p:sp>
      <p:sp>
        <p:nvSpPr>
          <p:cNvPr id="11" name="Google Shape;2164;p49">
            <a:extLst>
              <a:ext uri="{FF2B5EF4-FFF2-40B4-BE49-F238E27FC236}">
                <a16:creationId xmlns:a16="http://schemas.microsoft.com/office/drawing/2014/main" id="{A3BEEF18-62A6-CC6B-BF57-3D751A161263}"/>
              </a:ext>
            </a:extLst>
          </p:cNvPr>
          <p:cNvSpPr txBox="1">
            <a:spLocks/>
          </p:cNvSpPr>
          <p:nvPr/>
        </p:nvSpPr>
        <p:spPr>
          <a:xfrm>
            <a:off x="8396880" y="3024554"/>
            <a:ext cx="2421175" cy="1026604"/>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đoạn</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cuối</a:t>
            </a:r>
            <a:r>
              <a:rPr lang="vi-VN" sz="2800" dirty="0">
                <a:solidFill>
                  <a:prstClr val="black"/>
                </a:solidFill>
                <a:latin typeface="Arial" panose="020B0604020202020204" pitchFamily="34" charset="0"/>
                <a:cs typeface="Arial" panose="020B0604020202020204" pitchFamily="34" charset="0"/>
              </a:rPr>
              <a:t> OMC</a:t>
            </a:r>
          </a:p>
        </p:txBody>
      </p:sp>
      <p:sp>
        <p:nvSpPr>
          <p:cNvPr id="12" name="Google Shape;2169;p49">
            <a:extLst>
              <a:ext uri="{FF2B5EF4-FFF2-40B4-BE49-F238E27FC236}">
                <a16:creationId xmlns:a16="http://schemas.microsoft.com/office/drawing/2014/main" id="{77C1E2A0-56F6-FCA2-2D57-93FE8733BE5D}"/>
              </a:ext>
            </a:extLst>
          </p:cNvPr>
          <p:cNvSpPr/>
          <p:nvPr/>
        </p:nvSpPr>
        <p:spPr>
          <a:xfrm>
            <a:off x="9173880" y="1991821"/>
            <a:ext cx="887575" cy="759318"/>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 name="TextBox 19">
            <a:extLst>
              <a:ext uri="{FF2B5EF4-FFF2-40B4-BE49-F238E27FC236}">
                <a16:creationId xmlns:a16="http://schemas.microsoft.com/office/drawing/2014/main" id="{969F5CF9-E583-837C-1277-2994549BCEC8}"/>
              </a:ext>
            </a:extLst>
          </p:cNvPr>
          <p:cNvSpPr txBox="1"/>
          <p:nvPr/>
        </p:nvSpPr>
        <p:spPr>
          <a:xfrm>
            <a:off x="9279055" y="2138152"/>
            <a:ext cx="782400" cy="523220"/>
          </a:xfrm>
          <a:prstGeom prst="rect">
            <a:avLst/>
          </a:prstGeom>
          <a:noFill/>
        </p:spPr>
        <p:txBody>
          <a:bodyPr wrap="squar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03</a:t>
            </a:r>
          </a:p>
        </p:txBody>
      </p:sp>
      <p:sp>
        <p:nvSpPr>
          <p:cNvPr id="14" name="Rectangle 23">
            <a:extLst>
              <a:ext uri="{FF2B5EF4-FFF2-40B4-BE49-F238E27FC236}">
                <a16:creationId xmlns:a16="http://schemas.microsoft.com/office/drawing/2014/main" id="{E4146A7B-EC27-0546-10B8-4D4E3BDB5A0A}"/>
              </a:ext>
            </a:extLst>
          </p:cNvPr>
          <p:cNvSpPr/>
          <p:nvPr/>
        </p:nvSpPr>
        <p:spPr>
          <a:xfrm>
            <a:off x="1181685" y="4397060"/>
            <a:ext cx="287162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Yếu</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tố</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di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truyền</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hội</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chứng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ung thư di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truyền</a:t>
            </a:r>
            <a:endPar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Yếu</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tố</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môi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trường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hút</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thuốc</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lá</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béo</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phì</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đái</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tháo</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đường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viêm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tụy</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mạn</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endParaRPr kumimoji="0" lang="en-ID"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15" name="Rectangle 24">
            <a:extLst>
              <a:ext uri="{FF2B5EF4-FFF2-40B4-BE49-F238E27FC236}">
                <a16:creationId xmlns:a16="http://schemas.microsoft.com/office/drawing/2014/main" id="{770640B9-A918-401B-0757-097C452ACE3B}"/>
              </a:ext>
            </a:extLst>
          </p:cNvPr>
          <p:cNvSpPr/>
          <p:nvPr/>
        </p:nvSpPr>
        <p:spPr>
          <a:xfrm>
            <a:off x="4499300" y="4397060"/>
            <a:ext cx="299077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Hội</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chứng</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đa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polyp</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có</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tính</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di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truyền</a:t>
            </a:r>
            <a:endParaRPr kumimoji="0" lang="en-ID"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Rectangle 25">
            <a:extLst>
              <a:ext uri="{FF2B5EF4-FFF2-40B4-BE49-F238E27FC236}">
                <a16:creationId xmlns:a16="http://schemas.microsoft.com/office/drawing/2014/main" id="{DCAA6F6E-7D9A-1D52-E010-C4E2A6752474}"/>
              </a:ext>
            </a:extLst>
          </p:cNvPr>
          <p:cNvSpPr/>
          <p:nvPr/>
        </p:nvSpPr>
        <p:spPr>
          <a:xfrm>
            <a:off x="8285870" y="4397060"/>
            <a:ext cx="303243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Viêm xơ hóa đường mật.</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Nang ống mật chủ</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Sỏi</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Hội</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chứng</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ruột</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kích</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thích</a:t>
            </a:r>
            <a:endPar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ctr" defTabSz="914400" eaLnBrk="1" fontAlgn="auto" latinLnBrk="0" hangingPunct="1">
              <a:lnSpc>
                <a:spcPct val="100000"/>
              </a:lnSpc>
              <a:spcBef>
                <a:spcPts val="0"/>
              </a:spcBef>
              <a:spcAft>
                <a:spcPts val="0"/>
              </a:spcAft>
              <a:buClrTx/>
              <a:buSzTx/>
              <a:buFontTx/>
              <a:buChar char="-"/>
              <a:tabLst/>
              <a:defRPr/>
            </a:pPr>
            <a:endParaRPr kumimoji="0" lang="en-ID"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16888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96430" y="2124634"/>
            <a:ext cx="10476412" cy="3531183"/>
          </a:xfrm>
          <a:solidFill>
            <a:schemeClr val="accent3">
              <a:lumMod val="20000"/>
              <a:lumOff val="80000"/>
            </a:schemeClr>
          </a:solidFill>
          <a:ln>
            <a:solidFill>
              <a:schemeClr val="accent1">
                <a:lumMod val="75000"/>
              </a:schemeClr>
            </a:solidFill>
          </a:ln>
        </p:spPr>
        <p:txBody>
          <a:bodyPr>
            <a:normAutofit fontScale="92500" lnSpcReduction="10000"/>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vi-VN" sz="2400">
                <a:latin typeface="Arial" panose="020B0604020202020204" pitchFamily="34" charset="0"/>
                <a:cs typeface="Arial" panose="020B0604020202020204" pitchFamily="34" charset="0"/>
              </a:rPr>
              <a:t>PTPD (dẫn lưu đường mật xuyên gan qua da)</a:t>
            </a:r>
            <a:endParaRPr lang="en-US" sz="24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dịch mật mất ra ngoài mỗi ngày, do đó cần theo dõi BN và ion đồ.</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mật dãn &gt; 10mm.</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Xâm lấn hơn so với ERCP</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Tuy nhiên một số nghiên cứu cho thấy ERCP làm tăng nhiễm khuẩn vết mổ, thay đổi vi khuẩn đường mật</a:t>
            </a:r>
            <a:endParaRPr lang="vi-VN" sz="22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So sánh cả 2 dựa trên RCT không thấy sự khác biệt đáng kể về biến chứng sau mổ, tỉ lệ tử vong sau mổ.</a:t>
            </a:r>
          </a:p>
          <a:p>
            <a:pPr lvl="1"/>
            <a:endParaRPr lang="en-US" sz="2000">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4E86260C-28F7-F969-7C3F-E652A0DFA851}"/>
              </a:ext>
            </a:extLst>
          </p:cNvPr>
          <p:cNvSpPr txBox="1"/>
          <p:nvPr/>
        </p:nvSpPr>
        <p:spPr>
          <a:xfrm>
            <a:off x="3314700" y="6450820"/>
            <a:ext cx="9092058" cy="430887"/>
          </a:xfrm>
          <a:prstGeom prst="rect">
            <a:avLst/>
          </a:prstGeom>
          <a:noFill/>
        </p:spPr>
        <p:txBody>
          <a:bodyPr wrap="square">
            <a:spAutoFit/>
          </a:bodyPr>
          <a:lstStyle/>
          <a:p>
            <a:r>
              <a:rPr lang="en-US" sz="1100" i="1">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p:txBody>
      </p:sp>
      <p:sp>
        <p:nvSpPr>
          <p:cNvPr id="6"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7"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8" name="TextBox 7"/>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068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2245661"/>
            <a:ext cx="10661854" cy="3894251"/>
          </a:xfrm>
          <a:solidFill>
            <a:schemeClr val="accent3">
              <a:lumMod val="20000"/>
              <a:lumOff val="80000"/>
            </a:schemeClr>
          </a:solidFill>
          <a:ln>
            <a:solidFill>
              <a:schemeClr val="accent1">
                <a:lumMod val="75000"/>
              </a:schemeClr>
            </a:solidFill>
          </a:ln>
        </p:spPr>
        <p:txBody>
          <a:bodyPr>
            <a:normAutofit fontScale="92500" lnSpcReduction="20000"/>
          </a:bodyPr>
          <a:lstStyle/>
          <a:p>
            <a:pPr marL="0" indent="0">
              <a:buNone/>
            </a:pPr>
            <a:r>
              <a:rPr lang="en-US" sz="2400" b="1" u="sng">
                <a:latin typeface="Arial" panose="020B0604020202020204" pitchFamily="34" charset="0"/>
                <a:cs typeface="Arial" panose="020B0604020202020204" pitchFamily="34" charset="0"/>
              </a:rPr>
              <a:t>Đánh giá nguy cơ rò tuỵ sau mổ</a:t>
            </a:r>
          </a:p>
          <a:p>
            <a:r>
              <a:rPr lang="en-US" sz="2400">
                <a:latin typeface="Arial" panose="020B0604020202020204" pitchFamily="34" charset="0"/>
                <a:cs typeface="Arial" panose="020B0604020202020204" pitchFamily="34" charset="0"/>
              </a:rPr>
              <a:t>Yếu tố nguy cơ trước mổ</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BN &gt; 70 tuổi</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Tình trạng dinh dưỡng kém hoặc BMI &gt; 25kg/m2</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Albumin &lt; 4g/dL</a:t>
            </a:r>
            <a:endParaRPr lang="vi-VN" sz="22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Yếu tố nguy cơ sau mổ: </a:t>
            </a:r>
            <a:r>
              <a:rPr lang="en-US" sz="2400" i="1" u="sng">
                <a:latin typeface="Arial" panose="020B0604020202020204" pitchFamily="34" charset="0"/>
                <a:cs typeface="Arial" panose="020B0604020202020204" pitchFamily="34" charset="0"/>
              </a:rPr>
              <a:t>thang điểm nguy cơ rò tuỵ theo Callery</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Mật độ nhu mô tuỵ</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Giải phẫu bệnh mô ung thư</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kính ống tuỵ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máu mất trong mổ</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
        <p:nvSpPr>
          <p:cNvPr id="5"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Chuẩn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bị</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bệnh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nhân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trước</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phẫu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thuật</a:t>
            </a:r>
            <a:endParaRPr lang="en-US" sz="2200" b="1" dirty="0">
              <a:latin typeface="Arial" panose="020B0604020202020204" pitchFamily="34" charset="0"/>
              <a:cs typeface="Arial" panose="020B0604020202020204" pitchFamily="34" charset="0"/>
            </a:endParaRPr>
          </a:p>
        </p:txBody>
      </p:sp>
      <p:sp>
        <p:nvSpPr>
          <p:cNvPr id="6"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7" name="TextBox 6"/>
          <p:cNvSpPr txBox="1"/>
          <p:nvPr/>
        </p:nvSpPr>
        <p:spPr>
          <a:xfrm>
            <a:off x="1568688" y="716531"/>
            <a:ext cx="4866948" cy="523220"/>
          </a:xfrm>
          <a:prstGeom prst="rect">
            <a:avLst/>
          </a:prstGeom>
          <a:noFill/>
        </p:spPr>
        <p:txBody>
          <a:bodyPr wrap="square" rtlCol="0">
            <a:spAutoFit/>
          </a:bodyPr>
          <a:lstStyle/>
          <a:p>
            <a:r>
              <a:rPr lang="vi-VN" sz="2800" b="1" dirty="0" err="1">
                <a:latin typeface="Arial" panose="020B0604020202020204" pitchFamily="34" charset="0"/>
                <a:cs typeface="Arial" panose="020B0604020202020204" pitchFamily="34" charset="0"/>
              </a:rPr>
              <a:t>Phẫu</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thuật</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cắt</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khối</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tá</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tụy</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216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72352" y="2014982"/>
            <a:ext cx="10661854" cy="3342923"/>
          </a:xfrm>
          <a:solidFill>
            <a:schemeClr val="accent4">
              <a:lumMod val="40000"/>
              <a:lumOff val="60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Nguyên tắc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Thám sát ổ bụng đánh giá lại giai đoạn</a:t>
            </a:r>
          </a:p>
          <a:p>
            <a:pPr lvl="1">
              <a:buFont typeface="Wingdings" panose="05000000000000000000" pitchFamily="2" charset="2"/>
              <a:buChar char="Ø"/>
            </a:pPr>
            <a:r>
              <a:rPr lang="en-US" sz="2200">
                <a:latin typeface="Arial" panose="020B0604020202020204" pitchFamily="34" charset="0"/>
                <a:cs typeface="Arial" panose="020B0604020202020204" pitchFamily="34" charset="0"/>
              </a:rPr>
              <a:t>Các nốt ở gan và phúc mạc nhỏ không đánh giá được qua hình ảnh.</a:t>
            </a:r>
          </a:p>
          <a:p>
            <a:pPr marL="457200" indent="-457200">
              <a:buFont typeface="+mj-lt"/>
              <a:buAutoNum type="arabicPeriod"/>
            </a:pPr>
            <a:r>
              <a:rPr lang="en-US" sz="2400">
                <a:latin typeface="Arial" panose="020B0604020202020204" pitchFamily="34" charset="0"/>
                <a:cs typeface="Arial" panose="020B0604020202020204" pitchFamily="34" charset="0"/>
              </a:rPr>
              <a:t>Nạo hạch: nạch toàn bộ và đánh giá ít nhất là 12 hạch</a:t>
            </a:r>
            <a:endParaRPr lang="en-US" sz="2200">
              <a:latin typeface="Arial" panose="020B0604020202020204" pitchFamily="34" charset="0"/>
              <a:cs typeface="Arial" panose="020B0604020202020204" pitchFamily="34" charset="0"/>
            </a:endParaRPr>
          </a:p>
          <a:p>
            <a:pPr marL="457200" indent="-457200">
              <a:buFont typeface="+mj-lt"/>
              <a:buAutoNum type="arabicPeriod"/>
            </a:pPr>
            <a:r>
              <a:rPr lang="en-US" sz="2400">
                <a:latin typeface="Arial" panose="020B0604020202020204" pitchFamily="34" charset="0"/>
                <a:cs typeface="Arial" panose="020B0604020202020204" pitchFamily="34" charset="0"/>
              </a:rPr>
              <a:t>Cắt bỏ và tạo hình lại tĩnh mạch (tĩnh mạch cửa và TMMTTT)</a:t>
            </a:r>
          </a:p>
          <a:p>
            <a:pPr marL="457200" indent="-457200">
              <a:buFont typeface="+mj-lt"/>
              <a:buAutoNum type="arabicPeriod"/>
            </a:pPr>
            <a:r>
              <a:rPr lang="en-US" sz="2400">
                <a:latin typeface="Arial" panose="020B0604020202020204" pitchFamily="34" charset="0"/>
                <a:cs typeface="Arial" panose="020B0604020202020204" pitchFamily="34" charset="0"/>
              </a:rPr>
              <a:t>Dẫn lưu giường tuỵ</a:t>
            </a:r>
            <a:endParaRPr lang="en-US"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A8CFCF2C-DA9B-4953-EDF2-D916EB479954}"/>
              </a:ext>
            </a:extLst>
          </p:cNvPr>
          <p:cNvSpPr txBox="1"/>
          <p:nvPr/>
        </p:nvSpPr>
        <p:spPr>
          <a:xfrm>
            <a:off x="2038894" y="6581001"/>
            <a:ext cx="10153106"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0" name="TextBox 9"/>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455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Diagram&#10;&#10;Description automatically generated">
            <a:extLst>
              <a:ext uri="{FF2B5EF4-FFF2-40B4-BE49-F238E27FC236}">
                <a16:creationId xmlns:a16="http://schemas.microsoft.com/office/drawing/2014/main" id="{0C2956DD-EC55-64F9-4A12-A418A2466789}"/>
              </a:ext>
            </a:extLst>
          </p:cNvPr>
          <p:cNvPicPr>
            <a:picLocks noChangeAspect="1"/>
          </p:cNvPicPr>
          <p:nvPr/>
        </p:nvPicPr>
        <p:blipFill>
          <a:blip r:embed="rId3"/>
          <a:stretch>
            <a:fillRect/>
          </a:stretch>
        </p:blipFill>
        <p:spPr>
          <a:xfrm>
            <a:off x="596537" y="1773697"/>
            <a:ext cx="5091864" cy="3956061"/>
          </a:xfrm>
          <a:prstGeom prst="roundRect">
            <a:avLst/>
          </a:prstGeom>
        </p:spPr>
      </p:pic>
      <p:sp>
        <p:nvSpPr>
          <p:cNvPr id="11" name="TextBox 4">
            <a:extLst>
              <a:ext uri="{FF2B5EF4-FFF2-40B4-BE49-F238E27FC236}">
                <a16:creationId xmlns:a16="http://schemas.microsoft.com/office/drawing/2014/main" id="{28A6ADC7-A278-F377-4D9C-56A1544E0ED4}"/>
              </a:ext>
            </a:extLst>
          </p:cNvPr>
          <p:cNvSpPr txBox="1"/>
          <p:nvPr/>
        </p:nvSpPr>
        <p:spPr>
          <a:xfrm>
            <a:off x="1929637" y="5771460"/>
            <a:ext cx="2566728" cy="646331"/>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b="1" kern="0">
                <a:solidFill>
                  <a:srgbClr val="000000"/>
                </a:solidFill>
                <a:latin typeface="Arial"/>
                <a:cs typeface="Arial"/>
                <a:sym typeface="Arial"/>
              </a:rPr>
              <a:t>Cắt phần dưới dạ dày</a:t>
            </a:r>
            <a:endParaRPr lang="en-US" b="1" kern="0">
              <a:solidFill>
                <a:srgbClr val="000000"/>
              </a:solidFill>
              <a:latin typeface="Arial"/>
              <a:cs typeface="Arial"/>
              <a:sym typeface="Arial"/>
            </a:endParaRPr>
          </a:p>
          <a:p>
            <a:pPr defTabSz="914400">
              <a:buClr>
                <a:srgbClr val="000000"/>
              </a:buClr>
              <a:buFont typeface="Arial"/>
              <a:buNone/>
            </a:pPr>
            <a:r>
              <a:rPr lang="en-US" b="1" kern="0">
                <a:solidFill>
                  <a:srgbClr val="000000"/>
                </a:solidFill>
                <a:latin typeface="Arial"/>
                <a:cs typeface="Arial"/>
                <a:sym typeface="Arial"/>
              </a:rPr>
              <a:t>Cắt túi mật</a:t>
            </a:r>
            <a:endParaRPr lang="en-VN" b="1" kern="0">
              <a:solidFill>
                <a:srgbClr val="000000"/>
              </a:solidFill>
              <a:latin typeface="Arial"/>
              <a:cs typeface="Arial"/>
              <a:sym typeface="Arial"/>
            </a:endParaRPr>
          </a:p>
        </p:txBody>
      </p:sp>
      <p:pic>
        <p:nvPicPr>
          <p:cNvPr id="14" name="Picture 8" descr="Diagram&#10;&#10;Description automatically generated">
            <a:extLst>
              <a:ext uri="{FF2B5EF4-FFF2-40B4-BE49-F238E27FC236}">
                <a16:creationId xmlns:a16="http://schemas.microsoft.com/office/drawing/2014/main" id="{25201B14-9605-F609-C6EC-D84C59428D29}"/>
              </a:ext>
            </a:extLst>
          </p:cNvPr>
          <p:cNvPicPr>
            <a:picLocks noChangeAspect="1"/>
          </p:cNvPicPr>
          <p:nvPr/>
        </p:nvPicPr>
        <p:blipFill>
          <a:blip r:embed="rId4"/>
          <a:stretch>
            <a:fillRect/>
          </a:stretch>
        </p:blipFill>
        <p:spPr>
          <a:xfrm>
            <a:off x="6503600" y="1773697"/>
            <a:ext cx="5091862" cy="3956061"/>
          </a:xfrm>
          <a:prstGeom prst="roundRect">
            <a:avLst/>
          </a:prstGeom>
        </p:spPr>
      </p:pic>
      <p:sp>
        <p:nvSpPr>
          <p:cNvPr id="15" name="TextBox 10">
            <a:extLst>
              <a:ext uri="{FF2B5EF4-FFF2-40B4-BE49-F238E27FC236}">
                <a16:creationId xmlns:a16="http://schemas.microsoft.com/office/drawing/2014/main" id="{DF3269F4-ACE0-ED33-8DCC-64583EDEB1FB}"/>
              </a:ext>
            </a:extLst>
          </p:cNvPr>
          <p:cNvSpPr txBox="1"/>
          <p:nvPr/>
        </p:nvSpPr>
        <p:spPr>
          <a:xfrm>
            <a:off x="7681208" y="5909959"/>
            <a:ext cx="2916183" cy="369332"/>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b="1" kern="0">
                <a:solidFill>
                  <a:srgbClr val="000000"/>
                </a:solidFill>
                <a:latin typeface="Arial"/>
                <a:cs typeface="Arial"/>
                <a:sym typeface="Arial"/>
              </a:rPr>
              <a:t>Cắt phần đầu hỗng tràng</a:t>
            </a:r>
          </a:p>
        </p:txBody>
      </p:sp>
      <p:sp>
        <p:nvSpPr>
          <p:cNvPr id="2" name="Hộp Văn bản 1">
            <a:extLst>
              <a:ext uri="{FF2B5EF4-FFF2-40B4-BE49-F238E27FC236}">
                <a16:creationId xmlns:a16="http://schemas.microsoft.com/office/drawing/2014/main" id="{9C61D0AD-B0FD-7EAA-00CA-8CDFF86D5119}"/>
              </a:ext>
            </a:extLst>
          </p:cNvPr>
          <p:cNvSpPr txBox="1"/>
          <p:nvPr/>
        </p:nvSpPr>
        <p:spPr>
          <a:xfrm>
            <a:off x="712271" y="6425288"/>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
        <p:nvSpPr>
          <p:cNvPr id="12"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13"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6" name="TextBox 15"/>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1332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agram&#10;&#10;Description automatically generated">
            <a:extLst>
              <a:ext uri="{FF2B5EF4-FFF2-40B4-BE49-F238E27FC236}">
                <a16:creationId xmlns:a16="http://schemas.microsoft.com/office/drawing/2014/main" id="{7BA4080B-73B9-29FA-96FE-E409D81AD47E}"/>
              </a:ext>
            </a:extLst>
          </p:cNvPr>
          <p:cNvPicPr>
            <a:picLocks noChangeAspect="1"/>
          </p:cNvPicPr>
          <p:nvPr/>
        </p:nvPicPr>
        <p:blipFill>
          <a:blip r:embed="rId3"/>
          <a:stretch>
            <a:fillRect/>
          </a:stretch>
        </p:blipFill>
        <p:spPr>
          <a:xfrm>
            <a:off x="480800" y="1805543"/>
            <a:ext cx="5091866" cy="3956061"/>
          </a:xfrm>
          <a:prstGeom prst="roundRect">
            <a:avLst/>
          </a:prstGeom>
        </p:spPr>
      </p:pic>
      <p:sp>
        <p:nvSpPr>
          <p:cNvPr id="3" name="TextBox 3">
            <a:extLst>
              <a:ext uri="{FF2B5EF4-FFF2-40B4-BE49-F238E27FC236}">
                <a16:creationId xmlns:a16="http://schemas.microsoft.com/office/drawing/2014/main" id="{189AF4AB-FCBD-3346-73C4-45CFBDC420DB}"/>
              </a:ext>
            </a:extLst>
          </p:cNvPr>
          <p:cNvSpPr txBox="1"/>
          <p:nvPr/>
        </p:nvSpPr>
        <p:spPr>
          <a:xfrm>
            <a:off x="1959774" y="5938028"/>
            <a:ext cx="2274982" cy="369332"/>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b="1" kern="0">
                <a:solidFill>
                  <a:srgbClr val="000000"/>
                </a:solidFill>
                <a:latin typeface="Arial"/>
                <a:cs typeface="Arial"/>
                <a:sym typeface="Arial"/>
              </a:rPr>
              <a:t>Cắt ống gan chung</a:t>
            </a:r>
          </a:p>
        </p:txBody>
      </p:sp>
      <p:pic>
        <p:nvPicPr>
          <p:cNvPr id="9" name="Picture 7" descr="Diagram&#10;&#10;Description automatically generated">
            <a:extLst>
              <a:ext uri="{FF2B5EF4-FFF2-40B4-BE49-F238E27FC236}">
                <a16:creationId xmlns:a16="http://schemas.microsoft.com/office/drawing/2014/main" id="{CC3B0D57-43C9-31EF-D8BF-19BBAC409676}"/>
              </a:ext>
            </a:extLst>
          </p:cNvPr>
          <p:cNvPicPr>
            <a:picLocks noChangeAspect="1"/>
          </p:cNvPicPr>
          <p:nvPr/>
        </p:nvPicPr>
        <p:blipFill>
          <a:blip r:embed="rId4"/>
          <a:stretch>
            <a:fillRect/>
          </a:stretch>
        </p:blipFill>
        <p:spPr>
          <a:xfrm>
            <a:off x="6948291" y="1805542"/>
            <a:ext cx="4860395" cy="3956061"/>
          </a:xfrm>
          <a:prstGeom prst="roundRect">
            <a:avLst/>
          </a:prstGeom>
        </p:spPr>
      </p:pic>
      <p:sp>
        <p:nvSpPr>
          <p:cNvPr id="10" name="TextBox 9">
            <a:extLst>
              <a:ext uri="{FF2B5EF4-FFF2-40B4-BE49-F238E27FC236}">
                <a16:creationId xmlns:a16="http://schemas.microsoft.com/office/drawing/2014/main" id="{A7A3DE8A-EA94-17F1-AADE-7DFC1587EC98}"/>
              </a:ext>
            </a:extLst>
          </p:cNvPr>
          <p:cNvSpPr txBox="1"/>
          <p:nvPr/>
        </p:nvSpPr>
        <p:spPr>
          <a:xfrm>
            <a:off x="7586880" y="5938028"/>
            <a:ext cx="4221806" cy="369332"/>
          </a:xfrm>
          <a:prstGeom prst="rect">
            <a:avLst/>
          </a:prstGeom>
          <a:noFill/>
          <a:ln>
            <a:solidFill>
              <a:schemeClr val="accent6">
                <a:lumMod val="75000"/>
              </a:schemeClr>
            </a:solidFill>
          </a:ln>
        </p:spPr>
        <p:txBody>
          <a:bodyPr wrap="square" rtlCol="0">
            <a:spAutoFit/>
          </a:bodyPr>
          <a:lstStyle/>
          <a:p>
            <a:pPr defTabSz="914400">
              <a:buClr>
                <a:srgbClr val="000000"/>
              </a:buClr>
              <a:buFont typeface="Arial"/>
              <a:buNone/>
            </a:pPr>
            <a:r>
              <a:rPr lang="en-VN" b="1" kern="0">
                <a:solidFill>
                  <a:srgbClr val="000000"/>
                </a:solidFill>
                <a:latin typeface="Arial"/>
                <a:cs typeface="Arial"/>
                <a:sym typeface="Arial"/>
              </a:rPr>
              <a:t>Cắt tuỵ ngang mức bờ trái TM MTTT</a:t>
            </a:r>
          </a:p>
        </p:txBody>
      </p:sp>
      <p:sp>
        <p:nvSpPr>
          <p:cNvPr id="7" name="Hộp Văn bản 1">
            <a:extLst>
              <a:ext uri="{FF2B5EF4-FFF2-40B4-BE49-F238E27FC236}">
                <a16:creationId xmlns:a16="http://schemas.microsoft.com/office/drawing/2014/main" id="{B5FF1ABA-7D65-2B06-708B-9229F3B2B984}"/>
              </a:ext>
            </a:extLst>
          </p:cNvPr>
          <p:cNvSpPr txBox="1"/>
          <p:nvPr/>
        </p:nvSpPr>
        <p:spPr>
          <a:xfrm>
            <a:off x="1536045" y="6572847"/>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
        <p:nvSpPr>
          <p:cNvPr id="11"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12"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3" name="TextBox 12"/>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281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agram&#10;&#10;Description automatically generated">
            <a:extLst>
              <a:ext uri="{FF2B5EF4-FFF2-40B4-BE49-F238E27FC236}">
                <a16:creationId xmlns:a16="http://schemas.microsoft.com/office/drawing/2014/main" id="{3D03178B-7C18-BDFB-9843-980A6138A61B}"/>
              </a:ext>
            </a:extLst>
          </p:cNvPr>
          <p:cNvPicPr>
            <a:picLocks noChangeAspect="1"/>
          </p:cNvPicPr>
          <p:nvPr/>
        </p:nvPicPr>
        <p:blipFill>
          <a:blip r:embed="rId3"/>
          <a:stretch>
            <a:fillRect/>
          </a:stretch>
        </p:blipFill>
        <p:spPr>
          <a:xfrm>
            <a:off x="3345419" y="1854745"/>
            <a:ext cx="6052505" cy="2849966"/>
          </a:xfrm>
          <a:prstGeom prst="roundRect">
            <a:avLst/>
          </a:prstGeom>
          <a:noFill/>
          <a:ln>
            <a:noFill/>
          </a:ln>
        </p:spPr>
      </p:pic>
      <p:pic>
        <p:nvPicPr>
          <p:cNvPr id="3" name="Content Placeholder 4" descr="Diagram&#10;&#10;Description automatically generated">
            <a:extLst>
              <a:ext uri="{FF2B5EF4-FFF2-40B4-BE49-F238E27FC236}">
                <a16:creationId xmlns:a16="http://schemas.microsoft.com/office/drawing/2014/main" id="{728EC3AA-7471-F6C6-F61C-9C94F6281CE6}"/>
              </a:ext>
            </a:extLst>
          </p:cNvPr>
          <p:cNvPicPr>
            <a:picLocks noChangeAspect="1"/>
          </p:cNvPicPr>
          <p:nvPr/>
        </p:nvPicPr>
        <p:blipFill>
          <a:blip r:embed="rId4"/>
          <a:stretch>
            <a:fillRect/>
          </a:stretch>
        </p:blipFill>
        <p:spPr>
          <a:xfrm>
            <a:off x="313035" y="1848075"/>
            <a:ext cx="2962741" cy="4903721"/>
          </a:xfrm>
          <a:prstGeom prst="roundRect">
            <a:avLst/>
          </a:prstGeom>
          <a:noFill/>
          <a:ln>
            <a:noFill/>
          </a:ln>
        </p:spPr>
      </p:pic>
      <p:pic>
        <p:nvPicPr>
          <p:cNvPr id="7" name="Picture 5" descr="Diagram&#10;&#10;Description automatically generated">
            <a:extLst>
              <a:ext uri="{FF2B5EF4-FFF2-40B4-BE49-F238E27FC236}">
                <a16:creationId xmlns:a16="http://schemas.microsoft.com/office/drawing/2014/main" id="{36F9648A-A61F-9CF7-BA15-63FB1F9D9A4A}"/>
              </a:ext>
            </a:extLst>
          </p:cNvPr>
          <p:cNvPicPr>
            <a:picLocks noChangeAspect="1"/>
          </p:cNvPicPr>
          <p:nvPr/>
        </p:nvPicPr>
        <p:blipFill>
          <a:blip r:embed="rId5"/>
          <a:stretch>
            <a:fillRect/>
          </a:stretch>
        </p:blipFill>
        <p:spPr>
          <a:xfrm>
            <a:off x="9467567" y="1854744"/>
            <a:ext cx="2724433" cy="4481911"/>
          </a:xfrm>
          <a:prstGeom prst="roundRect">
            <a:avLst/>
          </a:prstGeom>
        </p:spPr>
      </p:pic>
      <p:sp>
        <p:nvSpPr>
          <p:cNvPr id="8" name="Hộp Văn bản 7">
            <a:extLst>
              <a:ext uri="{FF2B5EF4-FFF2-40B4-BE49-F238E27FC236}">
                <a16:creationId xmlns:a16="http://schemas.microsoft.com/office/drawing/2014/main" id="{7BCA307E-A0B0-F054-EBA5-BEE0DE06B46C}"/>
              </a:ext>
            </a:extLst>
          </p:cNvPr>
          <p:cNvSpPr txBox="1"/>
          <p:nvPr/>
        </p:nvSpPr>
        <p:spPr>
          <a:xfrm>
            <a:off x="4384003" y="5136327"/>
            <a:ext cx="3532437" cy="1200329"/>
          </a:xfrm>
          <a:prstGeom prst="rect">
            <a:avLst/>
          </a:prstGeom>
          <a:noFill/>
          <a:ln>
            <a:solidFill>
              <a:schemeClr val="accent6">
                <a:lumMod val="75000"/>
              </a:schemeClr>
            </a:solidFill>
          </a:ln>
        </p:spPr>
        <p:txBody>
          <a:bodyPr wrap="square" rtlCol="0">
            <a:spAutoFit/>
          </a:bodyPr>
          <a:lstStyle/>
          <a:p>
            <a:r>
              <a:rPr lang="en-US" b="1">
                <a:latin typeface="Arial" panose="020B0604020202020204" pitchFamily="34" charset="0"/>
                <a:cs typeface="Arial" panose="020B0604020202020204" pitchFamily="34" charset="0"/>
              </a:rPr>
              <a:t>Tái lập miệng nối: </a:t>
            </a:r>
          </a:p>
          <a:p>
            <a:pPr marL="285750" indent="-285750">
              <a:buFontTx/>
              <a:buChar char="-"/>
            </a:pPr>
            <a:r>
              <a:rPr lang="en-US" b="1">
                <a:latin typeface="Arial" panose="020B0604020202020204" pitchFamily="34" charset="0"/>
                <a:cs typeface="Arial" panose="020B0604020202020204" pitchFamily="34" charset="0"/>
              </a:rPr>
              <a:t>Ống gan chung</a:t>
            </a:r>
            <a:r>
              <a:rPr lang="vi-VN" b="1">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hỗng tràng</a:t>
            </a:r>
          </a:p>
          <a:p>
            <a:pPr marL="285750" indent="-285750">
              <a:buFontTx/>
              <a:buChar char="-"/>
            </a:pPr>
            <a:r>
              <a:rPr lang="en-US" b="1">
                <a:latin typeface="Arial" panose="020B0604020202020204" pitchFamily="34" charset="0"/>
                <a:cs typeface="Arial" panose="020B0604020202020204" pitchFamily="34" charset="0"/>
              </a:rPr>
              <a:t>Tuỵ</a:t>
            </a:r>
            <a:r>
              <a:rPr lang="vi-VN" b="1">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hỗng tràng</a:t>
            </a:r>
          </a:p>
          <a:p>
            <a:pPr marL="285750" indent="-285750">
              <a:buFontTx/>
              <a:buChar char="-"/>
            </a:pPr>
            <a:r>
              <a:rPr lang="en-US" b="1">
                <a:latin typeface="Arial" panose="020B0604020202020204" pitchFamily="34" charset="0"/>
                <a:cs typeface="Arial" panose="020B0604020202020204" pitchFamily="34" charset="0"/>
              </a:rPr>
              <a:t>Dạ dày</a:t>
            </a:r>
            <a:r>
              <a:rPr lang="vi-VN" b="1">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hỗng tràng</a:t>
            </a:r>
          </a:p>
        </p:txBody>
      </p:sp>
      <p:sp>
        <p:nvSpPr>
          <p:cNvPr id="9" name="Hộp Văn bản 1">
            <a:extLst>
              <a:ext uri="{FF2B5EF4-FFF2-40B4-BE49-F238E27FC236}">
                <a16:creationId xmlns:a16="http://schemas.microsoft.com/office/drawing/2014/main" id="{BDA52ED3-EAC1-E44E-A1F0-7DA29885E678}"/>
              </a:ext>
            </a:extLst>
          </p:cNvPr>
          <p:cNvSpPr txBox="1"/>
          <p:nvPr/>
        </p:nvSpPr>
        <p:spPr>
          <a:xfrm>
            <a:off x="7331605" y="6576367"/>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
        <p:nvSpPr>
          <p:cNvPr id="11"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12"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3" name="TextBox 12"/>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020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7BCA307E-A0B0-F054-EBA5-BEE0DE06B46C}"/>
              </a:ext>
            </a:extLst>
          </p:cNvPr>
          <p:cNvSpPr txBox="1"/>
          <p:nvPr/>
        </p:nvSpPr>
        <p:spPr>
          <a:xfrm>
            <a:off x="8160185" y="5458682"/>
            <a:ext cx="2212540" cy="369332"/>
          </a:xfrm>
          <a:prstGeom prst="rect">
            <a:avLst/>
          </a:prstGeom>
          <a:noFill/>
          <a:ln>
            <a:solidFill>
              <a:schemeClr val="accent6">
                <a:lumMod val="75000"/>
              </a:schemeClr>
            </a:solidFill>
          </a:ln>
        </p:spPr>
        <p:txBody>
          <a:bodyPr wrap="square" rtlCol="0">
            <a:spAutoFit/>
          </a:bodyPr>
          <a:lstStyle/>
          <a:p>
            <a:r>
              <a:rPr lang="en-US" b="1">
                <a:latin typeface="Arial" panose="020B0604020202020204" pitchFamily="34" charset="0"/>
                <a:cs typeface="Arial" panose="020B0604020202020204" pitchFamily="34" charset="0"/>
              </a:rPr>
              <a:t>Bảo tồn môn vị </a:t>
            </a:r>
          </a:p>
        </p:txBody>
      </p:sp>
      <p:pic>
        <p:nvPicPr>
          <p:cNvPr id="10" name="Picture 6" descr="Diagram&#10;&#10;Description automatically generated">
            <a:extLst>
              <a:ext uri="{FF2B5EF4-FFF2-40B4-BE49-F238E27FC236}">
                <a16:creationId xmlns:a16="http://schemas.microsoft.com/office/drawing/2014/main" id="{D559693F-67FD-67A4-55FC-417F2364429D}"/>
              </a:ext>
            </a:extLst>
          </p:cNvPr>
          <p:cNvPicPr>
            <a:picLocks noChangeAspect="1"/>
          </p:cNvPicPr>
          <p:nvPr/>
        </p:nvPicPr>
        <p:blipFill>
          <a:blip r:embed="rId3"/>
          <a:stretch>
            <a:fillRect/>
          </a:stretch>
        </p:blipFill>
        <p:spPr>
          <a:xfrm>
            <a:off x="6123979" y="1687614"/>
            <a:ext cx="5574158" cy="3570185"/>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CDBC5F4-B8F4-86EB-8787-E626AAAF9A9A}"/>
              </a:ext>
            </a:extLst>
          </p:cNvPr>
          <p:cNvPicPr>
            <a:picLocks noChangeAspect="1"/>
          </p:cNvPicPr>
          <p:nvPr/>
        </p:nvPicPr>
        <p:blipFill>
          <a:blip r:embed="rId4"/>
          <a:stretch>
            <a:fillRect/>
          </a:stretch>
        </p:blipFill>
        <p:spPr>
          <a:xfrm>
            <a:off x="858040" y="1790746"/>
            <a:ext cx="3657597" cy="4220040"/>
          </a:xfrm>
          <a:prstGeom prst="rect">
            <a:avLst/>
          </a:prstGeom>
        </p:spPr>
      </p:pic>
      <p:sp>
        <p:nvSpPr>
          <p:cNvPr id="12" name="Hộp Văn bản 11">
            <a:extLst>
              <a:ext uri="{FF2B5EF4-FFF2-40B4-BE49-F238E27FC236}">
                <a16:creationId xmlns:a16="http://schemas.microsoft.com/office/drawing/2014/main" id="{4E8E1A68-719F-464D-ABCA-125E276FF49D}"/>
              </a:ext>
            </a:extLst>
          </p:cNvPr>
          <p:cNvSpPr txBox="1"/>
          <p:nvPr/>
        </p:nvSpPr>
        <p:spPr>
          <a:xfrm>
            <a:off x="1640510" y="6133746"/>
            <a:ext cx="1766218" cy="369332"/>
          </a:xfrm>
          <a:prstGeom prst="rect">
            <a:avLst/>
          </a:prstGeom>
          <a:noFill/>
          <a:ln>
            <a:solidFill>
              <a:schemeClr val="accent6">
                <a:lumMod val="75000"/>
              </a:schemeClr>
            </a:solidFill>
          </a:ln>
        </p:spPr>
        <p:txBody>
          <a:bodyPr wrap="square" rtlCol="0">
            <a:spAutoFit/>
          </a:bodyPr>
          <a:lstStyle/>
          <a:p>
            <a:r>
              <a:rPr lang="en-US" b="1">
                <a:latin typeface="Arial" panose="020B0604020202020204" pitchFamily="34" charset="0"/>
                <a:cs typeface="Arial" panose="020B0604020202020204" pitchFamily="34" charset="0"/>
              </a:rPr>
              <a:t>Cắt bỏ môn vị</a:t>
            </a:r>
          </a:p>
        </p:txBody>
      </p:sp>
      <p:sp>
        <p:nvSpPr>
          <p:cNvPr id="2" name="Hộp Văn bản 1">
            <a:extLst>
              <a:ext uri="{FF2B5EF4-FFF2-40B4-BE49-F238E27FC236}">
                <a16:creationId xmlns:a16="http://schemas.microsoft.com/office/drawing/2014/main" id="{B7A60C0A-1522-AF16-7480-CDED8AAC92E4}"/>
              </a:ext>
            </a:extLst>
          </p:cNvPr>
          <p:cNvSpPr txBox="1"/>
          <p:nvPr/>
        </p:nvSpPr>
        <p:spPr>
          <a:xfrm>
            <a:off x="2016619" y="6581001"/>
            <a:ext cx="1017538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p:txBody>
      </p:sp>
      <p:sp>
        <p:nvSpPr>
          <p:cNvPr id="13"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dirty="0">
                <a:latin typeface="Arial" panose="020B0604020202020204" pitchFamily="34" charset="0"/>
                <a:cs typeface="Arial" panose="020B0604020202020204" pitchFamily="34" charset="0"/>
              </a:rPr>
              <a:t>2. </a:t>
            </a:r>
            <a:r>
              <a:rPr lang="vi-VN" sz="2200" b="1" dirty="0" err="1">
                <a:latin typeface="Arial" panose="020B0604020202020204" pitchFamily="34" charset="0"/>
                <a:cs typeface="Arial" panose="020B0604020202020204" pitchFamily="34" charset="0"/>
              </a:rPr>
              <a:t>Phẫu</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thuật</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cắt</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khối</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tá</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tụy</a:t>
            </a:r>
            <a:endParaRPr lang="en-US" sz="2200" b="1" dirty="0">
              <a:latin typeface="Arial" panose="020B0604020202020204" pitchFamily="34" charset="0"/>
              <a:cs typeface="Arial" panose="020B0604020202020204" pitchFamily="34" charset="0"/>
            </a:endParaRPr>
          </a:p>
        </p:txBody>
      </p:sp>
      <p:sp>
        <p:nvSpPr>
          <p:cNvPr id="14"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5" name="TextBox 14"/>
          <p:cNvSpPr txBox="1"/>
          <p:nvPr/>
        </p:nvSpPr>
        <p:spPr>
          <a:xfrm>
            <a:off x="1568688" y="716531"/>
            <a:ext cx="4866948" cy="523220"/>
          </a:xfrm>
          <a:prstGeom prst="rect">
            <a:avLst/>
          </a:prstGeom>
          <a:noFill/>
        </p:spPr>
        <p:txBody>
          <a:bodyPr wrap="square" rtlCol="0">
            <a:spAutoFit/>
          </a:bodyPr>
          <a:lstStyle/>
          <a:p>
            <a:r>
              <a:rPr lang="vi-VN" sz="2800" b="1" dirty="0" err="1">
                <a:latin typeface="Arial" panose="020B0604020202020204" pitchFamily="34" charset="0"/>
                <a:cs typeface="Arial" panose="020B0604020202020204" pitchFamily="34" charset="0"/>
              </a:rPr>
              <a:t>Phẫu</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thuật</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cắt</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khối</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tá</a:t>
            </a:r>
            <a:r>
              <a:rPr lang="vi-VN" sz="2800" b="1" dirty="0">
                <a:latin typeface="Arial" panose="020B0604020202020204" pitchFamily="34" charset="0"/>
                <a:cs typeface="Arial" panose="020B0604020202020204" pitchFamily="34" charset="0"/>
              </a:rPr>
              <a:t> </a:t>
            </a:r>
            <a:r>
              <a:rPr lang="vi-VN" sz="2800" b="1" dirty="0" err="1">
                <a:latin typeface="Arial" panose="020B0604020202020204" pitchFamily="34" charset="0"/>
                <a:cs typeface="Arial" panose="020B0604020202020204" pitchFamily="34" charset="0"/>
              </a:rPr>
              <a:t>tụy</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452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72352" y="1928813"/>
            <a:ext cx="10971061" cy="4518640"/>
          </a:xfrm>
          <a:solidFill>
            <a:schemeClr val="accent3">
              <a:lumMod val="40000"/>
              <a:lumOff val="60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Lựa chọn phương thức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Mổ mở </a:t>
            </a:r>
          </a:p>
          <a:p>
            <a:pPr marL="457200" indent="-457200">
              <a:buFont typeface="+mj-lt"/>
              <a:buAutoNum type="arabicPeriod"/>
            </a:pPr>
            <a:r>
              <a:rPr lang="en-US" sz="2400">
                <a:latin typeface="Arial" panose="020B0604020202020204" pitchFamily="34" charset="0"/>
                <a:cs typeface="Arial" panose="020B0604020202020204" pitchFamily="34" charset="0"/>
              </a:rPr>
              <a:t>Mổ nội soi</a:t>
            </a:r>
          </a:p>
          <a:p>
            <a:pPr lvl="1"/>
            <a:r>
              <a:rPr lang="en-US" sz="2200">
                <a:latin typeface="Arial" panose="020B0604020202020204" pitchFamily="34" charset="0"/>
                <a:cs typeface="Arial" panose="020B0604020202020204" pitchFamily="34" charset="0"/>
              </a:rPr>
              <a:t>Đủ tiêu chuẩn phẫu thuật cắt khối tá tuỵ</a:t>
            </a:r>
          </a:p>
          <a:p>
            <a:pPr lvl="1"/>
            <a:r>
              <a:rPr lang="en-US" sz="2200">
                <a:latin typeface="Arial" panose="020B0604020202020204" pitchFamily="34" charset="0"/>
                <a:cs typeface="Arial" panose="020B0604020202020204" pitchFamily="34" charset="0"/>
              </a:rPr>
              <a:t>U không xâm lấn mạch máu </a:t>
            </a:r>
          </a:p>
          <a:p>
            <a:pPr lvl="1"/>
            <a:r>
              <a:rPr lang="en-US" sz="2200">
                <a:latin typeface="Arial" panose="020B0604020202020204" pitchFamily="34" charset="0"/>
                <a:cs typeface="Arial" panose="020B0604020202020204" pitchFamily="34" charset="0"/>
              </a:rPr>
              <a:t>BN không có nguy cơ cao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Mổ robot </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772365"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8"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054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72352" y="2094954"/>
            <a:ext cx="11294851" cy="4642058"/>
          </a:xfrm>
          <a:solidFill>
            <a:schemeClr val="bg1">
              <a:lumMod val="85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Lựa chọn phương thức phẫu thuật</a:t>
            </a:r>
          </a:p>
        </p:txBody>
      </p:sp>
      <p:grpSp>
        <p:nvGrpSpPr>
          <p:cNvPr id="26" name="Nhóm 25">
            <a:extLst>
              <a:ext uri="{FF2B5EF4-FFF2-40B4-BE49-F238E27FC236}">
                <a16:creationId xmlns:a16="http://schemas.microsoft.com/office/drawing/2014/main" id="{CB3AD0D3-CE77-C760-F1D9-7DB7456CFFFF}"/>
              </a:ext>
            </a:extLst>
          </p:cNvPr>
          <p:cNvGrpSpPr/>
          <p:nvPr/>
        </p:nvGrpSpPr>
        <p:grpSpPr>
          <a:xfrm>
            <a:off x="971550" y="2756438"/>
            <a:ext cx="10652969" cy="3357373"/>
            <a:chOff x="710275" y="1307731"/>
            <a:chExt cx="7293553" cy="3085105"/>
          </a:xfrm>
        </p:grpSpPr>
        <p:sp>
          <p:nvSpPr>
            <p:cNvPr id="27" name="Google Shape;253;p19">
              <a:extLst>
                <a:ext uri="{FF2B5EF4-FFF2-40B4-BE49-F238E27FC236}">
                  <a16:creationId xmlns:a16="http://schemas.microsoft.com/office/drawing/2014/main" id="{9EE26EEF-8578-2432-B054-69C8174447D8}"/>
                </a:ext>
              </a:extLst>
            </p:cNvPr>
            <p:cNvSpPr/>
            <p:nvPr/>
          </p:nvSpPr>
          <p:spPr>
            <a:xfrm rot="16200000">
              <a:off x="5294952" y="547600"/>
              <a:ext cx="847200" cy="4570552"/>
            </a:xfrm>
            <a:prstGeom prst="round2SameRect">
              <a:avLst>
                <a:gd name="adj1" fmla="val 50000"/>
                <a:gd name="adj2" fmla="val 0"/>
              </a:avLst>
            </a:prstGeom>
            <a:solidFill>
              <a:srgbClr val="FF83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57;p19">
              <a:extLst>
                <a:ext uri="{FF2B5EF4-FFF2-40B4-BE49-F238E27FC236}">
                  <a16:creationId xmlns:a16="http://schemas.microsoft.com/office/drawing/2014/main" id="{26CA94AF-2CD2-8541-0A6C-2948F49984D3}"/>
                </a:ext>
              </a:extLst>
            </p:cNvPr>
            <p:cNvSpPr/>
            <p:nvPr/>
          </p:nvSpPr>
          <p:spPr>
            <a:xfrm rot="16200000">
              <a:off x="5294953" y="1683960"/>
              <a:ext cx="847200" cy="4570551"/>
            </a:xfrm>
            <a:prstGeom prst="round2SameRect">
              <a:avLst>
                <a:gd name="adj1" fmla="val 50000"/>
                <a:gd name="adj2" fmla="val 0"/>
              </a:avLst>
            </a:prstGeom>
            <a:solidFill>
              <a:srgbClr val="FFD38C">
                <a:lumMod val="40000"/>
                <a:lumOff val="6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61;p19">
              <a:extLst>
                <a:ext uri="{FF2B5EF4-FFF2-40B4-BE49-F238E27FC236}">
                  <a16:creationId xmlns:a16="http://schemas.microsoft.com/office/drawing/2014/main" id="{6FD8DD57-2CA4-75B6-ED75-BC80A1FBAB95}"/>
                </a:ext>
              </a:extLst>
            </p:cNvPr>
            <p:cNvSpPr/>
            <p:nvPr/>
          </p:nvSpPr>
          <p:spPr>
            <a:xfrm rot="16200000">
              <a:off x="5292208" y="-556687"/>
              <a:ext cx="847200" cy="4576035"/>
            </a:xfrm>
            <a:prstGeom prst="round2SameRect">
              <a:avLst>
                <a:gd name="adj1" fmla="val 50000"/>
                <a:gd name="adj2" fmla="val 0"/>
              </a:avLst>
            </a:prstGeom>
            <a:solidFill>
              <a:srgbClr val="8755D0">
                <a:lumMod val="60000"/>
                <a:lumOff val="4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0" name="Google Shape;280;p19">
              <a:extLst>
                <a:ext uri="{FF2B5EF4-FFF2-40B4-BE49-F238E27FC236}">
                  <a16:creationId xmlns:a16="http://schemas.microsoft.com/office/drawing/2014/main" id="{9AE2CEEC-1D81-96D8-6879-7F88CF690F52}"/>
                </a:ext>
              </a:extLst>
            </p:cNvPr>
            <p:cNvGrpSpPr/>
            <p:nvPr/>
          </p:nvGrpSpPr>
          <p:grpSpPr>
            <a:xfrm>
              <a:off x="710275" y="1696445"/>
              <a:ext cx="2460575" cy="2272942"/>
              <a:chOff x="710275" y="1696445"/>
              <a:chExt cx="2460575" cy="2272942"/>
            </a:xfrm>
          </p:grpSpPr>
          <p:grpSp>
            <p:nvGrpSpPr>
              <p:cNvPr id="35" name="Google Shape;281;p19">
                <a:extLst>
                  <a:ext uri="{FF2B5EF4-FFF2-40B4-BE49-F238E27FC236}">
                    <a16:creationId xmlns:a16="http://schemas.microsoft.com/office/drawing/2014/main" id="{85809AAA-E16C-F639-C124-0F5C964459CF}"/>
                  </a:ext>
                </a:extLst>
              </p:cNvPr>
              <p:cNvGrpSpPr/>
              <p:nvPr/>
            </p:nvGrpSpPr>
            <p:grpSpPr>
              <a:xfrm>
                <a:off x="2288356" y="1696445"/>
                <a:ext cx="882450" cy="1136250"/>
                <a:chOff x="2288356" y="1696445"/>
                <a:chExt cx="882450" cy="1136250"/>
              </a:xfrm>
            </p:grpSpPr>
            <p:sp>
              <p:nvSpPr>
                <p:cNvPr id="44" name="Google Shape;282;p19">
                  <a:extLst>
                    <a:ext uri="{FF2B5EF4-FFF2-40B4-BE49-F238E27FC236}">
                      <a16:creationId xmlns:a16="http://schemas.microsoft.com/office/drawing/2014/main" id="{BF680031-C4F5-7A7B-8F73-5772926EC0D5}"/>
                    </a:ext>
                  </a:extLst>
                </p:cNvPr>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5" name="Google Shape;283;p19">
                  <a:extLst>
                    <a:ext uri="{FF2B5EF4-FFF2-40B4-BE49-F238E27FC236}">
                      <a16:creationId xmlns:a16="http://schemas.microsoft.com/office/drawing/2014/main" id="{765EDDA8-B3ED-9D5B-9D5E-94BDE5ACDC9E}"/>
                    </a:ext>
                  </a:extLst>
                </p:cNvPr>
                <p:cNvCxnSpPr>
                  <a:stCxn id="44"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46" name="Google Shape;284;p19">
                  <a:extLst>
                    <a:ext uri="{FF2B5EF4-FFF2-40B4-BE49-F238E27FC236}">
                      <a16:creationId xmlns:a16="http://schemas.microsoft.com/office/drawing/2014/main" id="{BB362E25-D5C0-4858-95BB-9036E9390CCB}"/>
                    </a:ext>
                  </a:extLst>
                </p:cNvPr>
                <p:cNvCxnSpPr>
                  <a:stCxn id="44"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36" name="Google Shape;285;p19">
                <a:extLst>
                  <a:ext uri="{FF2B5EF4-FFF2-40B4-BE49-F238E27FC236}">
                    <a16:creationId xmlns:a16="http://schemas.microsoft.com/office/drawing/2014/main" id="{F58FD198-B515-BEAF-4F72-E6631B823C75}"/>
                  </a:ext>
                </a:extLst>
              </p:cNvPr>
              <p:cNvGrpSpPr/>
              <p:nvPr/>
            </p:nvGrpSpPr>
            <p:grpSpPr>
              <a:xfrm>
                <a:off x="2288412" y="2832906"/>
                <a:ext cx="882422" cy="1136481"/>
                <a:chOff x="7009125" y="3265500"/>
                <a:chExt cx="565800" cy="728700"/>
              </a:xfrm>
            </p:grpSpPr>
            <p:sp>
              <p:nvSpPr>
                <p:cNvPr id="41" name="Google Shape;286;p19">
                  <a:extLst>
                    <a:ext uri="{FF2B5EF4-FFF2-40B4-BE49-F238E27FC236}">
                      <a16:creationId xmlns:a16="http://schemas.microsoft.com/office/drawing/2014/main" id="{C2C317C8-5014-C992-3CF6-55736C5AD915}"/>
                    </a:ext>
                  </a:extLst>
                </p:cNvPr>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2" name="Google Shape;287;p19">
                  <a:extLst>
                    <a:ext uri="{FF2B5EF4-FFF2-40B4-BE49-F238E27FC236}">
                      <a16:creationId xmlns:a16="http://schemas.microsoft.com/office/drawing/2014/main" id="{EA11E644-F63A-E992-BED8-7E26BBEE90F6}"/>
                    </a:ext>
                  </a:extLst>
                </p:cNvPr>
                <p:cNvCxnSpPr>
                  <a:stCxn id="41"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43" name="Google Shape;288;p19">
                  <a:extLst>
                    <a:ext uri="{FF2B5EF4-FFF2-40B4-BE49-F238E27FC236}">
                      <a16:creationId xmlns:a16="http://schemas.microsoft.com/office/drawing/2014/main" id="{B513DFDD-87E4-912F-2842-5CE136DC924E}"/>
                    </a:ext>
                  </a:extLst>
                </p:cNvPr>
                <p:cNvCxnSpPr>
                  <a:stCxn id="41"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37" name="Google Shape;289;p19">
                <a:extLst>
                  <a:ext uri="{FF2B5EF4-FFF2-40B4-BE49-F238E27FC236}">
                    <a16:creationId xmlns:a16="http://schemas.microsoft.com/office/drawing/2014/main" id="{4B3B6968-51AD-3318-8C86-5CA5F26E840A}"/>
                  </a:ext>
                </a:extLst>
              </p:cNvPr>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38" name="Google Shape;290;p19">
                <a:extLst>
                  <a:ext uri="{FF2B5EF4-FFF2-40B4-BE49-F238E27FC236}">
                    <a16:creationId xmlns:a16="http://schemas.microsoft.com/office/drawing/2014/main" id="{74D2C132-50B3-579E-CD74-32D3237AA0FC}"/>
                  </a:ext>
                </a:extLst>
              </p:cNvPr>
              <p:cNvSpPr/>
              <p:nvPr/>
            </p:nvSpPr>
            <p:spPr>
              <a:xfrm>
                <a:off x="2215781" y="2760409"/>
                <a:ext cx="144900" cy="144900"/>
              </a:xfrm>
              <a:prstGeom prst="ellipse">
                <a:avLst/>
              </a:prstGeom>
              <a:solidFill>
                <a:srgbClr val="FFFFFF"/>
              </a:solidFill>
              <a:ln w="28575" cap="flat" cmpd="sng">
                <a:solidFill>
                  <a:srgbClr val="FFB64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91;p19">
                <a:extLst>
                  <a:ext uri="{FF2B5EF4-FFF2-40B4-BE49-F238E27FC236}">
                    <a16:creationId xmlns:a16="http://schemas.microsoft.com/office/drawing/2014/main" id="{8110C03C-DBA9-C729-8169-D4FD604282FF}"/>
                  </a:ext>
                </a:extLst>
              </p:cNvPr>
              <p:cNvSpPr/>
              <p:nvPr/>
            </p:nvSpPr>
            <p:spPr>
              <a:xfrm>
                <a:off x="710275" y="2181958"/>
                <a:ext cx="1301700" cy="1301700"/>
              </a:xfrm>
              <a:prstGeom prst="ellipse">
                <a:avLst/>
              </a:prstGeom>
              <a:solidFill>
                <a:srgbClr val="FFB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92;p19">
                <a:extLst>
                  <a:ext uri="{FF2B5EF4-FFF2-40B4-BE49-F238E27FC236}">
                    <a16:creationId xmlns:a16="http://schemas.microsoft.com/office/drawing/2014/main" id="{1FC3A3E5-502F-5981-BF92-BBE57F7040D6}"/>
                  </a:ext>
                </a:extLst>
              </p:cNvPr>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121241"/>
                  </a:buClr>
                  <a:buSzPts val="1100"/>
                  <a:buFont typeface="Arial"/>
                  <a:buNone/>
                  <a:tabLst/>
                  <a:defRPr/>
                </a:pPr>
                <a:endParaRPr kumimoji="0" sz="1400" b="0" i="0" u="none" strike="noStrike" kern="0" cap="none" spc="0" normalizeH="0" baseline="0" noProof="0">
                  <a:ln>
                    <a:noFill/>
                  </a:ln>
                  <a:solidFill>
                    <a:srgbClr val="FFB641"/>
                  </a:solidFill>
                  <a:effectLst/>
                  <a:uLnTx/>
                  <a:uFillTx/>
                  <a:latin typeface="Arial" panose="020B0604020202020204" pitchFamily="34" charset="0"/>
                  <a:ea typeface="Fira Sans Extra Condensed Medium"/>
                  <a:cs typeface="Arial" panose="020B0604020202020204" pitchFamily="34" charset="0"/>
                  <a:sym typeface="Fira Sans Extra Condensed Medium"/>
                </a:endParaRPr>
              </a:p>
            </p:txBody>
          </p:sp>
        </p:grpSp>
        <p:sp>
          <p:nvSpPr>
            <p:cNvPr id="31" name="TextBox 1">
              <a:extLst>
                <a:ext uri="{FF2B5EF4-FFF2-40B4-BE49-F238E27FC236}">
                  <a16:creationId xmlns:a16="http://schemas.microsoft.com/office/drawing/2014/main" id="{4F5A57D5-68AD-F013-CCE1-95FD04596784}"/>
                </a:ext>
              </a:extLst>
            </p:cNvPr>
            <p:cNvSpPr txBox="1"/>
            <p:nvPr/>
          </p:nvSpPr>
          <p:spPr>
            <a:xfrm>
              <a:off x="836636" y="2562921"/>
              <a:ext cx="1049033" cy="6751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vi-VN" sz="1600" b="1" i="0" u="none" strike="noStrike" kern="0" cap="none" spc="0" normalizeH="0" baseline="0" noProof="0">
                  <a:ln>
                    <a:noFill/>
                  </a:ln>
                  <a:solidFill>
                    <a:srgbClr val="121241"/>
                  </a:solidFill>
                  <a:effectLst/>
                  <a:uLnTx/>
                  <a:uFillTx/>
                  <a:latin typeface="Arial" panose="020B0604020202020204" pitchFamily="34" charset="0"/>
                  <a:ea typeface="Fira Sans Extra Condensed Medium"/>
                  <a:cs typeface="Arial" panose="020B0604020202020204" pitchFamily="34" charset="0"/>
                  <a:sym typeface="Fira Sans Extra Condensed Medium"/>
                </a:rPr>
                <a:t>CCĐ tương đối của MIP</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VN" sz="1200" b="0" i="0" u="none" strike="noStrike" kern="0" cap="none" spc="0" normalizeH="0" baseline="0" noProof="0">
                <a:ln>
                  <a:noFill/>
                </a:ln>
                <a:solidFill>
                  <a:srgbClr val="121241"/>
                </a:solidFill>
                <a:effectLst/>
                <a:uLnTx/>
                <a:uFillTx/>
                <a:latin typeface="Arial"/>
                <a:cs typeface="Arial"/>
                <a:sym typeface="Arial"/>
              </a:endParaRPr>
            </a:p>
          </p:txBody>
        </p:sp>
        <p:sp>
          <p:nvSpPr>
            <p:cNvPr id="32" name="TextBox 4">
              <a:extLst>
                <a:ext uri="{FF2B5EF4-FFF2-40B4-BE49-F238E27FC236}">
                  <a16:creationId xmlns:a16="http://schemas.microsoft.com/office/drawing/2014/main" id="{DC9C4AD7-1E19-FFFD-1E49-D93D5441137E}"/>
                </a:ext>
              </a:extLst>
            </p:cNvPr>
            <p:cNvSpPr txBox="1"/>
            <p:nvPr/>
          </p:nvSpPr>
          <p:spPr>
            <a:xfrm>
              <a:off x="3841006" y="1447751"/>
              <a:ext cx="4093755" cy="567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TC mổ mở ở vùng thượng vị và/hoặc phẫu thuật giảm cân (đặc biệt là cắt dạ dày) </a:t>
              </a:r>
            </a:p>
          </p:txBody>
        </p:sp>
        <p:sp>
          <p:nvSpPr>
            <p:cNvPr id="33" name="TextBox 5">
              <a:extLst>
                <a:ext uri="{FF2B5EF4-FFF2-40B4-BE49-F238E27FC236}">
                  <a16:creationId xmlns:a16="http://schemas.microsoft.com/office/drawing/2014/main" id="{F31C4400-A0B9-4C78-A9F0-ABA58025CB80}"/>
                </a:ext>
              </a:extLst>
            </p:cNvPr>
            <p:cNvSpPr txBox="1"/>
            <p:nvPr/>
          </p:nvSpPr>
          <p:spPr>
            <a:xfrm>
              <a:off x="3841006" y="2549115"/>
              <a:ext cx="4093755" cy="567160"/>
            </a:xfrm>
            <a:prstGeom prst="rect">
              <a:avLst/>
            </a:prstGeom>
            <a:solidFill>
              <a:srgbClr val="FF8382"/>
            </a:solid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Bệnh tim phổi nặng (vd giảm EF hoặc hẹp eo động mạch chủ)</a:t>
              </a:r>
            </a:p>
          </p:txBody>
        </p:sp>
        <p:sp>
          <p:nvSpPr>
            <p:cNvPr id="34" name="TextBox 6">
              <a:extLst>
                <a:ext uri="{FF2B5EF4-FFF2-40B4-BE49-F238E27FC236}">
                  <a16:creationId xmlns:a16="http://schemas.microsoft.com/office/drawing/2014/main" id="{56BD6BE8-C654-2A6F-6A77-4E0AFC2AFD21}"/>
                </a:ext>
              </a:extLst>
            </p:cNvPr>
            <p:cNvSpPr txBox="1"/>
            <p:nvPr/>
          </p:nvSpPr>
          <p:spPr>
            <a:xfrm>
              <a:off x="3841006" y="3685653"/>
              <a:ext cx="4093755" cy="5671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Xâm lấn tĩnh mạch mạc treo tràng trên/tĩnh mạch cửa (tuỳ thuộc vào kinh nghiệm của bác sĩ phẫu thuật)</a:t>
              </a:r>
            </a:p>
          </p:txBody>
        </p:sp>
      </p:grpSp>
      <p:sp>
        <p:nvSpPr>
          <p:cNvPr id="48" name="TextBox 7">
            <a:extLst>
              <a:ext uri="{FF2B5EF4-FFF2-40B4-BE49-F238E27FC236}">
                <a16:creationId xmlns:a16="http://schemas.microsoft.com/office/drawing/2014/main" id="{10FA8A16-AC6E-D3A7-207C-1842EDC09FE4}"/>
              </a:ext>
            </a:extLst>
          </p:cNvPr>
          <p:cNvSpPr txBox="1"/>
          <p:nvPr/>
        </p:nvSpPr>
        <p:spPr>
          <a:xfrm>
            <a:off x="5520312" y="6378344"/>
            <a:ext cx="6510115" cy="276999"/>
          </a:xfrm>
          <a:prstGeom prst="rect">
            <a:avLst/>
          </a:prstGeom>
          <a:noFill/>
        </p:spPr>
        <p:txBody>
          <a:bodyPr wrap="none" rtlCol="0">
            <a:spAutoFit/>
          </a:bodyPr>
          <a:lstStyle/>
          <a:p>
            <a:pPr defTabSz="914400">
              <a:buClr>
                <a:srgbClr val="000000"/>
              </a:buClr>
              <a:buFont typeface="Arial"/>
              <a:buNone/>
            </a:pPr>
            <a:r>
              <a:rPr lang="en-US" sz="1200" i="1" kern="0">
                <a:solidFill>
                  <a:srgbClr val="000000"/>
                </a:solidFill>
                <a:latin typeface="Arial"/>
                <a:cs typeface="Arial"/>
                <a:sym typeface="Arial"/>
              </a:rPr>
              <a:t>M. D. Carl Schmidt M. D. Brian Boone, "Minimally invasive pancreatectomy (MIP)", Uptodate.</a:t>
            </a:r>
            <a:endParaRPr lang="en-VN" sz="1200" i="1" kern="0">
              <a:solidFill>
                <a:srgbClr val="000000"/>
              </a:solidFill>
              <a:latin typeface="Arial"/>
              <a:cs typeface="Arial"/>
              <a:sym typeface="Arial"/>
            </a:endParaRPr>
          </a:p>
        </p:txBody>
      </p:sp>
      <p:sp>
        <p:nvSpPr>
          <p:cNvPr id="47"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49"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50" name="TextBox 49"/>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9483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1073022" y="1926536"/>
            <a:ext cx="10642766" cy="2631177"/>
          </a:xfrm>
          <a:solidFill>
            <a:schemeClr val="tx2">
              <a:lumMod val="20000"/>
              <a:lumOff val="80000"/>
            </a:schemeClr>
          </a:solidFill>
          <a:ln>
            <a:solidFill>
              <a:schemeClr val="tx1"/>
            </a:solidFill>
          </a:ln>
        </p:spPr>
        <p:txBody>
          <a:bodyPr>
            <a:normAutofit/>
          </a:bodyPr>
          <a:lstStyle/>
          <a:p>
            <a:pPr marL="0" indent="0">
              <a:buNone/>
            </a:pPr>
            <a:r>
              <a:rPr lang="vi-VN" sz="2200" dirty="0">
                <a:latin typeface="Arial" panose="020B0604020202020204" pitchFamily="34" charset="0"/>
                <a:cs typeface="Arial" panose="020B0604020202020204" pitchFamily="34" charset="0"/>
              </a:rPr>
              <a:t>U </a:t>
            </a:r>
            <a:r>
              <a:rPr lang="vi-VN" sz="2200" dirty="0" err="1">
                <a:latin typeface="Arial" panose="020B0604020202020204" pitchFamily="34" charset="0"/>
                <a:cs typeface="Arial" panose="020B0604020202020204" pitchFamily="34" charset="0"/>
              </a:rPr>
              <a:t>kích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thước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lớn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hoặc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vị</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khó</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xác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định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xuất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từ</a:t>
            </a:r>
            <a:r>
              <a:rPr lang="vi-VN" sz="2200" dirty="0">
                <a:latin typeface="Arial" panose="020B0604020202020204" pitchFamily="34" charset="0"/>
                <a:cs typeface="Arial" panose="020B0604020202020204" pitchFamily="34" charset="0"/>
              </a:rPr>
              <a:t> cơ quan </a:t>
            </a:r>
            <a:r>
              <a:rPr lang="vi-VN" sz="2200" dirty="0" err="1">
                <a:latin typeface="Arial" panose="020B0604020202020204" pitchFamily="34" charset="0"/>
                <a:cs typeface="Arial" panose="020B0604020202020204" pitchFamily="34" charset="0"/>
              </a:rPr>
              <a:t>nào</a:t>
            </a:r>
            <a:r>
              <a:rPr lang="vi-VN" sz="2200" dirty="0">
                <a:latin typeface="Arial" panose="020B0604020202020204" pitchFamily="34" charset="0"/>
                <a:cs typeface="Arial" panose="020B0604020202020204" pitchFamily="34" charset="0"/>
              </a:rPr>
              <a:t>.</a:t>
            </a:r>
          </a:p>
          <a:p>
            <a:pPr>
              <a:buFont typeface="Wingdings" panose="05000000000000000000" pitchFamily="2" charset="2"/>
              <a:buChar char="q"/>
            </a:pPr>
            <a:r>
              <a:rPr lang="vi-VN" sz="2200" dirty="0">
                <a:latin typeface="Arial" panose="020B0604020202020204" pitchFamily="34" charset="0"/>
                <a:cs typeface="Arial" panose="020B0604020202020204" pitchFamily="34" charset="0"/>
              </a:rPr>
              <a:t>CK17: ung thư </a:t>
            </a:r>
            <a:r>
              <a:rPr lang="vi-VN" sz="2200" dirty="0" err="1">
                <a:latin typeface="Arial" panose="020B0604020202020204" pitchFamily="34" charset="0"/>
                <a:cs typeface="Arial" panose="020B0604020202020204" pitchFamily="34" charset="0"/>
              </a:rPr>
              <a:t>tụy</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ống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mật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chủ</a:t>
            </a:r>
            <a:r>
              <a:rPr lang="vi-VN" sz="2200" dirty="0">
                <a:latin typeface="Arial" panose="020B0604020202020204" pitchFamily="34" charset="0"/>
                <a:cs typeface="Arial" panose="020B0604020202020204" pitchFamily="34" charset="0"/>
              </a:rPr>
              <a:t> (&gt; 50%)</a:t>
            </a:r>
          </a:p>
          <a:p>
            <a:pPr>
              <a:buFont typeface="Wingdings" panose="05000000000000000000" pitchFamily="2" charset="2"/>
              <a:buChar char="q"/>
            </a:pPr>
            <a:r>
              <a:rPr lang="vi-VN" sz="2200" dirty="0">
                <a:latin typeface="Arial" panose="020B0604020202020204" pitchFamily="34" charset="0"/>
                <a:cs typeface="Arial" panose="020B0604020202020204" pitchFamily="34" charset="0"/>
              </a:rPr>
              <a:t>MUC2 </a:t>
            </a:r>
            <a:r>
              <a:rPr lang="vi-VN" sz="2200" dirty="0" err="1">
                <a:latin typeface="Arial" panose="020B0604020202020204" pitchFamily="34" charset="0"/>
                <a:cs typeface="Arial" panose="020B0604020202020204" pitchFamily="34" charset="0"/>
              </a:rPr>
              <a:t>và</a:t>
            </a:r>
            <a:r>
              <a:rPr lang="vi-VN" sz="2200" dirty="0">
                <a:latin typeface="Arial" panose="020B0604020202020204" pitchFamily="34" charset="0"/>
                <a:cs typeface="Arial" panose="020B0604020202020204" pitchFamily="34" charset="0"/>
              </a:rPr>
              <a:t> CDX2: ung thư </a:t>
            </a:r>
            <a:r>
              <a:rPr lang="vi-VN" sz="2200" dirty="0" err="1">
                <a:latin typeface="Arial" panose="020B0604020202020204" pitchFamily="34" charset="0"/>
                <a:cs typeface="Arial" panose="020B0604020202020204" pitchFamily="34" charset="0"/>
              </a:rPr>
              <a:t>tá</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tràng</a:t>
            </a:r>
            <a:r>
              <a:rPr lang="vi-VN" sz="2200" dirty="0">
                <a:latin typeface="Arial" panose="020B0604020202020204" pitchFamily="34" charset="0"/>
                <a:cs typeface="Arial" panose="020B0604020202020204" pitchFamily="34" charset="0"/>
              </a:rPr>
              <a:t> (82% </a:t>
            </a:r>
            <a:r>
              <a:rPr lang="vi-VN" sz="2200" dirty="0" err="1">
                <a:latin typeface="Arial" panose="020B0604020202020204" pitchFamily="34" charset="0"/>
                <a:cs typeface="Arial" panose="020B0604020202020204" pitchFamily="34" charset="0"/>
              </a:rPr>
              <a:t>và</a:t>
            </a:r>
            <a:r>
              <a:rPr lang="vi-VN" sz="2200" dirty="0">
                <a:latin typeface="Arial" panose="020B0604020202020204" pitchFamily="34" charset="0"/>
                <a:cs typeface="Arial" panose="020B0604020202020204" pitchFamily="34" charset="0"/>
              </a:rPr>
              <a:t> 100%)</a:t>
            </a:r>
          </a:p>
          <a:p>
            <a:pPr>
              <a:buFont typeface="Wingdings" panose="05000000000000000000" pitchFamily="2" charset="2"/>
              <a:buChar char="q"/>
            </a:pPr>
            <a:r>
              <a:rPr lang="vi-VN" sz="2200" dirty="0">
                <a:latin typeface="Arial" panose="020B0604020202020204" pitchFamily="34" charset="0"/>
                <a:cs typeface="Arial" panose="020B0604020202020204" pitchFamily="34" charset="0"/>
              </a:rPr>
              <a:t>MUC1 + CK17: ung thư </a:t>
            </a:r>
            <a:r>
              <a:rPr lang="vi-VN" sz="2200" dirty="0" err="1">
                <a:latin typeface="Arial" panose="020B0604020202020204" pitchFamily="34" charset="0"/>
                <a:cs typeface="Arial" panose="020B0604020202020204" pitchFamily="34" charset="0"/>
              </a:rPr>
              <a:t>đầu</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tụy</a:t>
            </a:r>
            <a:r>
              <a:rPr lang="vi-VN" sz="2200" dirty="0">
                <a:latin typeface="Arial" panose="020B0604020202020204" pitchFamily="34" charset="0"/>
                <a:cs typeface="Arial" panose="020B0604020202020204" pitchFamily="34" charset="0"/>
              </a:rPr>
              <a:t>, ung thư </a:t>
            </a:r>
            <a:r>
              <a:rPr lang="vi-VN" sz="2200" dirty="0" err="1">
                <a:latin typeface="Arial" panose="020B0604020202020204" pitchFamily="34" charset="0"/>
                <a:cs typeface="Arial" panose="020B0604020202020204" pitchFamily="34" charset="0"/>
              </a:rPr>
              <a:t>bóng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Vater</a:t>
            </a:r>
            <a:endParaRPr lang="en-US" sz="22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=&gt; </a:t>
            </a:r>
            <a:r>
              <a:rPr lang="en-US" sz="2200" dirty="0" err="1">
                <a:latin typeface="Arial" panose="020B0604020202020204" pitchFamily="34" charset="0"/>
                <a:cs typeface="Arial" panose="020B0604020202020204" pitchFamily="34" charset="0"/>
              </a:rPr>
              <a:t>Nhằm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chỉ</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định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hoá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xạ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trị</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hỗ</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sau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phẫu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thuật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đánh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nguy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rò</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tuỵ</a:t>
            </a:r>
            <a:endParaRPr lang="vi-VN" sz="2200" dirty="0">
              <a:latin typeface="Arial" panose="020B0604020202020204" pitchFamily="34" charset="0"/>
              <a:cs typeface="Arial" panose="020B0604020202020204" pitchFamily="34" charset="0"/>
            </a:endParaRPr>
          </a:p>
        </p:txBody>
      </p:sp>
      <p:sp>
        <p:nvSpPr>
          <p:cNvPr id="5"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dirty="0">
                <a:latin typeface="Arial" panose="020B0604020202020204" pitchFamily="34" charset="0"/>
                <a:cs typeface="Arial" panose="020B0604020202020204" pitchFamily="34" charset="0"/>
              </a:rPr>
              <a:t>3. </a:t>
            </a:r>
            <a:r>
              <a:rPr lang="vi-VN" sz="2200" b="1" dirty="0" err="1">
                <a:latin typeface="Arial" panose="020B0604020202020204" pitchFamily="34" charset="0"/>
                <a:cs typeface="Arial" panose="020B0604020202020204" pitchFamily="34" charset="0"/>
              </a:rPr>
              <a:t>Hóa</a:t>
            </a:r>
            <a:r>
              <a:rPr lang="vi-VN" sz="2200" b="1" dirty="0">
                <a:latin typeface="Arial" panose="020B0604020202020204" pitchFamily="34" charset="0"/>
                <a:cs typeface="Arial" panose="020B0604020202020204" pitchFamily="34" charset="0"/>
              </a:rPr>
              <a:t> mô </a:t>
            </a:r>
            <a:r>
              <a:rPr lang="vi-VN" sz="2200" b="1" dirty="0" err="1">
                <a:latin typeface="Arial" panose="020B0604020202020204" pitchFamily="34" charset="0"/>
                <a:cs typeface="Arial" panose="020B0604020202020204" pitchFamily="34" charset="0"/>
              </a:rPr>
              <a:t>miễn</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dịch</a:t>
            </a:r>
            <a:r>
              <a:rPr lang="vi-VN" sz="2200" b="1" dirty="0">
                <a:latin typeface="Arial" panose="020B0604020202020204" pitchFamily="34" charset="0"/>
                <a:cs typeface="Arial" panose="020B0604020202020204" pitchFamily="34" charset="0"/>
              </a:rPr>
              <a:t> sau </a:t>
            </a:r>
            <a:r>
              <a:rPr lang="vi-VN" sz="2200" b="1" dirty="0" err="1">
                <a:latin typeface="Arial" panose="020B0604020202020204" pitchFamily="34" charset="0"/>
                <a:cs typeface="Arial" panose="020B0604020202020204" pitchFamily="34" charset="0"/>
              </a:rPr>
              <a:t>phẫu</a:t>
            </a:r>
            <a:r>
              <a:rPr lang="vi-VN" sz="2200" b="1" dirty="0">
                <a:latin typeface="Arial" panose="020B0604020202020204" pitchFamily="34" charset="0"/>
                <a:cs typeface="Arial" panose="020B0604020202020204" pitchFamily="34" charset="0"/>
              </a:rPr>
              <a:t> </a:t>
            </a:r>
            <a:r>
              <a:rPr lang="vi-VN" sz="2200" b="1" dirty="0" err="1">
                <a:latin typeface="Arial" panose="020B0604020202020204" pitchFamily="34" charset="0"/>
                <a:cs typeface="Arial" panose="020B0604020202020204" pitchFamily="34" charset="0"/>
              </a:rPr>
              <a:t>thuật</a:t>
            </a:r>
            <a:endParaRPr lang="en-US" sz="2200" b="1" dirty="0">
              <a:latin typeface="Arial" panose="020B0604020202020204" pitchFamily="34" charset="0"/>
              <a:cs typeface="Arial" panose="020B0604020202020204" pitchFamily="34" charset="0"/>
            </a:endParaRPr>
          </a:p>
        </p:txBody>
      </p:sp>
      <p:sp>
        <p:nvSpPr>
          <p:cNvPr id="7" name="Title 1"/>
          <p:cNvSpPr txBox="1">
            <a:spLocks/>
          </p:cNvSpPr>
          <p:nvPr/>
        </p:nvSpPr>
        <p:spPr>
          <a:xfrm>
            <a:off x="182746" y="-1158"/>
            <a:ext cx="1834313"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8" name="TextBox 7"/>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1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2F9C53-824B-2BD7-3A71-CE268401B31D}"/>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CE9ACF99-EE02-BFC9-C152-44E24E732714}"/>
              </a:ext>
            </a:extLst>
          </p:cNvPr>
          <p:cNvSpPr>
            <a:spLocks noGrp="1"/>
          </p:cNvSpPr>
          <p:nvPr>
            <p:ph idx="1"/>
          </p:nvPr>
        </p:nvSpPr>
        <p:spPr>
          <a:xfrm>
            <a:off x="2589211" y="1645920"/>
            <a:ext cx="9340191" cy="4265302"/>
          </a:xfrm>
        </p:spPr>
        <p:txBody>
          <a:bodyPr/>
          <a:lstStyle/>
          <a:p>
            <a:pPr marL="0" indent="0">
              <a:buNone/>
            </a:pPr>
            <a:r>
              <a:rPr lang="vi-VN" sz="2800" b="1" dirty="0">
                <a:latin typeface="Arial" panose="020B0604020202020204" pitchFamily="34" charset="0"/>
                <a:cs typeface="Arial" panose="020B0604020202020204" pitchFamily="34" charset="0"/>
              </a:rPr>
              <a:t>1.LÂM SÀNG : TRIỆU CHỨNG CƠ NĂNG</a:t>
            </a:r>
          </a:p>
          <a:p>
            <a:pPr marL="0" indent="0">
              <a:buNone/>
            </a:pPr>
            <a:r>
              <a:rPr lang="vi-VN" sz="2000" dirty="0">
                <a:latin typeface="Arial" panose="020B0604020202020204" pitchFamily="34" charset="0"/>
                <a:cs typeface="Arial" panose="020B0604020202020204" pitchFamily="34" charset="0"/>
              </a:rPr>
              <a:t>Không </a:t>
            </a:r>
            <a:r>
              <a:rPr lang="vi-VN" sz="2000" dirty="0" err="1">
                <a:latin typeface="Arial" panose="020B0604020202020204" pitchFamily="34" charset="0"/>
                <a:cs typeface="Arial" panose="020B0604020202020204" pitchFamily="34" charset="0"/>
              </a:rPr>
              <a:t>có</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triệu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chứng</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đặc</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hiệu</a:t>
            </a:r>
            <a:endParaRPr lang="vi-VN" sz="2000" dirty="0">
              <a:latin typeface="Arial" panose="020B0604020202020204" pitchFamily="34" charset="0"/>
              <a:cs typeface="Arial" panose="020B0604020202020204" pitchFamily="34" charset="0"/>
            </a:endParaRPr>
          </a:p>
          <a:p>
            <a:pPr marL="0" indent="0">
              <a:buNone/>
            </a:pPr>
            <a:r>
              <a:rPr lang="vi-VN" sz="2000" dirty="0" err="1">
                <a:latin typeface="Arial" panose="020B0604020202020204" pitchFamily="34" charset="0"/>
                <a:cs typeface="Arial" panose="020B0604020202020204" pitchFamily="34" charset="0"/>
              </a:rPr>
              <a:t>Tùy</a:t>
            </a:r>
            <a:r>
              <a:rPr lang="vi-VN" sz="2000" dirty="0">
                <a:latin typeface="Arial" panose="020B0604020202020204" pitchFamily="34" charset="0"/>
                <a:cs typeface="Arial" panose="020B0604020202020204" pitchFamily="34" charset="0"/>
              </a:rPr>
              <a:t> theo </a:t>
            </a:r>
            <a:r>
              <a:rPr lang="vi-VN" sz="2000" dirty="0" err="1">
                <a:latin typeface="Arial" panose="020B0604020202020204" pitchFamily="34" charset="0"/>
                <a:cs typeface="Arial" panose="020B0604020202020204" pitchFamily="34" charset="0"/>
              </a:rPr>
              <a:t>vị</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trí</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tổn</a:t>
            </a:r>
            <a:r>
              <a:rPr lang="vi-VN" sz="2000" dirty="0">
                <a:latin typeface="Arial" panose="020B0604020202020204" pitchFamily="34" charset="0"/>
                <a:cs typeface="Arial" panose="020B0604020202020204" pitchFamily="34" charset="0"/>
              </a:rPr>
              <a:t> thương =&gt; </a:t>
            </a:r>
            <a:r>
              <a:rPr lang="vi-VN" sz="2000" dirty="0" err="1">
                <a:latin typeface="Arial" panose="020B0604020202020204" pitchFamily="34" charset="0"/>
                <a:cs typeface="Arial" panose="020B0604020202020204" pitchFamily="34" charset="0"/>
              </a:rPr>
              <a:t>triệu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chứng</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của</a:t>
            </a:r>
            <a:r>
              <a:rPr lang="vi-VN" sz="2000" dirty="0">
                <a:latin typeface="Arial" panose="020B0604020202020204" pitchFamily="34" charset="0"/>
                <a:cs typeface="Arial" panose="020B0604020202020204" pitchFamily="34" charset="0"/>
              </a:rPr>
              <a:t> xâm </a:t>
            </a:r>
            <a:r>
              <a:rPr lang="vi-VN" sz="2000" dirty="0" err="1">
                <a:latin typeface="Arial" panose="020B0604020202020204" pitchFamily="34" charset="0"/>
                <a:cs typeface="Arial" panose="020B0604020202020204" pitchFamily="34" charset="0"/>
              </a:rPr>
              <a:t>lấn</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chèn</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ép</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cấu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trúc</a:t>
            </a:r>
            <a:r>
              <a:rPr lang="vi-VN" sz="2000" dirty="0">
                <a:latin typeface="Arial" panose="020B0604020202020204" pitchFamily="34" charset="0"/>
                <a:cs typeface="Arial" panose="020B0604020202020204" pitchFamily="34" charset="0"/>
              </a:rPr>
              <a:t> lân </a:t>
            </a:r>
            <a:r>
              <a:rPr lang="vi-VN" sz="2000" dirty="0" err="1">
                <a:latin typeface="Arial" panose="020B0604020202020204" pitchFamily="34" charset="0"/>
                <a:cs typeface="Arial" panose="020B0604020202020204" pitchFamily="34" charset="0"/>
              </a:rPr>
              <a:t>cận</a:t>
            </a:r>
            <a:endParaRPr lang="vi-VN" sz="2000" dirty="0">
              <a:latin typeface="Arial" panose="020B0604020202020204" pitchFamily="34" charset="0"/>
              <a:cs typeface="Arial" panose="020B0604020202020204" pitchFamily="34" charset="0"/>
            </a:endParaRPr>
          </a:p>
          <a:p>
            <a:pPr marL="0" indent="0">
              <a:buNone/>
            </a:pPr>
            <a:endParaRPr lang="en-US" dirty="0"/>
          </a:p>
        </p:txBody>
      </p:sp>
      <p:pic>
        <p:nvPicPr>
          <p:cNvPr id="4" name="Hình ảnh 3">
            <a:extLst>
              <a:ext uri="{FF2B5EF4-FFF2-40B4-BE49-F238E27FC236}">
                <a16:creationId xmlns:a16="http://schemas.microsoft.com/office/drawing/2014/main" id="{EE91BB90-14CA-307D-1F72-7DB8A970D94E}"/>
              </a:ext>
            </a:extLst>
          </p:cNvPr>
          <p:cNvPicPr>
            <a:picLocks noChangeAspect="1"/>
          </p:cNvPicPr>
          <p:nvPr/>
        </p:nvPicPr>
        <p:blipFill>
          <a:blip r:embed="rId3"/>
          <a:stretch>
            <a:fillRect/>
          </a:stretch>
        </p:blipFill>
        <p:spPr>
          <a:xfrm>
            <a:off x="3000526" y="3191104"/>
            <a:ext cx="8096484" cy="3523793"/>
          </a:xfrm>
          <a:prstGeom prst="rect">
            <a:avLst/>
          </a:prstGeom>
        </p:spPr>
      </p:pic>
    </p:spTree>
    <p:extLst>
      <p:ext uri="{BB962C8B-B14F-4D97-AF65-F5344CB8AC3E}">
        <p14:creationId xmlns:p14="http://schemas.microsoft.com/office/powerpoint/2010/main" val="3855528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Điều trị bổ trợ sau phẫu thuật</a:t>
            </a:r>
          </a:p>
        </p:txBody>
      </p:sp>
      <p:sp>
        <p:nvSpPr>
          <p:cNvPr id="8"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1108965" y="4922537"/>
            <a:ext cx="9974067" cy="1515586"/>
          </a:xfrm>
          <a:solidFill>
            <a:schemeClr val="accent2">
              <a:lumMod val="40000"/>
              <a:lumOff val="60000"/>
            </a:schemeClr>
          </a:solidFill>
          <a:ln>
            <a:noFill/>
          </a:ln>
        </p:spPr>
        <p:txBody>
          <a:bodyPr>
            <a:normAutofit/>
          </a:bodyPr>
          <a:lstStyle/>
          <a:p>
            <a:r>
              <a:rPr lang="en-US" sz="2000">
                <a:latin typeface="Arial" panose="020B0604020202020204" pitchFamily="34" charset="0"/>
                <a:cs typeface="Arial" panose="020B0604020202020204" pitchFamily="34" charset="0"/>
              </a:rPr>
              <a:t>Hoá trị bổ trợ sau mổ thường dùng FOLFIRINOX và Gemcitabine với thời gian trung bình là 6 tháng </a:t>
            </a:r>
          </a:p>
          <a:p>
            <a:r>
              <a:rPr lang="en-US" sz="2000">
                <a:latin typeface="Arial" panose="020B0604020202020204" pitchFamily="34" charset="0"/>
                <a:cs typeface="Arial" panose="020B0604020202020204" pitchFamily="34" charset="0"/>
              </a:rPr>
              <a:t>Khi BN đã có hoá xạ trị tân hỗ trợ: quyết định hoá trị bổ trợ dựa vào đáp ứng của BN và các yếu tố lâm sàng khác, thời gian trung bình là 6 tháng</a:t>
            </a:r>
            <a:endParaRPr lang="vi-VN" sz="2000">
              <a:latin typeface="Arial" panose="020B0604020202020204" pitchFamily="34" charset="0"/>
              <a:cs typeface="Arial" panose="020B0604020202020204" pitchFamily="34" charset="0"/>
            </a:endParaRPr>
          </a:p>
        </p:txBody>
      </p:sp>
      <p:pic>
        <p:nvPicPr>
          <p:cNvPr id="7" name="Hình ảnh 6">
            <a:extLst>
              <a:ext uri="{FF2B5EF4-FFF2-40B4-BE49-F238E27FC236}">
                <a16:creationId xmlns:a16="http://schemas.microsoft.com/office/drawing/2014/main" id="{61DEEA11-CF9B-3492-7DBD-C43719A85887}"/>
              </a:ext>
            </a:extLst>
          </p:cNvPr>
          <p:cNvPicPr>
            <a:picLocks noChangeAspect="1"/>
          </p:cNvPicPr>
          <p:nvPr/>
        </p:nvPicPr>
        <p:blipFill>
          <a:blip r:embed="rId2"/>
          <a:stretch>
            <a:fillRect/>
          </a:stretch>
        </p:blipFill>
        <p:spPr>
          <a:xfrm>
            <a:off x="1108966" y="807887"/>
            <a:ext cx="9974067" cy="4010585"/>
          </a:xfrm>
          <a:prstGeom prst="rect">
            <a:avLst/>
          </a:prstGeom>
        </p:spPr>
      </p:pic>
      <p:sp>
        <p:nvSpPr>
          <p:cNvPr id="2" name="Hộp Văn bản 1">
            <a:extLst>
              <a:ext uri="{FF2B5EF4-FFF2-40B4-BE49-F238E27FC236}">
                <a16:creationId xmlns:a16="http://schemas.microsoft.com/office/drawing/2014/main" id="{025BA91C-744E-7542-0B54-E725F2D08E83}"/>
              </a:ext>
            </a:extLst>
          </p:cNvPr>
          <p:cNvSpPr txBox="1"/>
          <p:nvPr/>
        </p:nvSpPr>
        <p:spPr>
          <a:xfrm>
            <a:off x="7300686" y="6542189"/>
            <a:ext cx="4891314"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spTree>
    <p:extLst>
      <p:ext uri="{BB962C8B-B14F-4D97-AF65-F5344CB8AC3E}">
        <p14:creationId xmlns:p14="http://schemas.microsoft.com/office/powerpoint/2010/main" val="2102106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Điều trị bổ trợ sau phẫu thuật</a:t>
            </a:r>
          </a:p>
        </p:txBody>
      </p:sp>
      <p:sp>
        <p:nvSpPr>
          <p:cNvPr id="8"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1108965" y="4922537"/>
            <a:ext cx="9974067" cy="1515586"/>
          </a:xfrm>
          <a:solidFill>
            <a:schemeClr val="accent2">
              <a:lumMod val="40000"/>
              <a:lumOff val="60000"/>
            </a:schemeClr>
          </a:solidFill>
          <a:ln>
            <a:noFill/>
          </a:ln>
        </p:spPr>
        <p:txBody>
          <a:bodyPr>
            <a:normAutofit/>
          </a:bodyPr>
          <a:lstStyle/>
          <a:p>
            <a:r>
              <a:rPr lang="en-US" sz="2000">
                <a:latin typeface="Arial" panose="020B0604020202020204" pitchFamily="34" charset="0"/>
                <a:cs typeface="Arial" panose="020B0604020202020204" pitchFamily="34" charset="0"/>
              </a:rPr>
              <a:t>Hoá trị bổ trợ sau mổ thường dùng FOLFIRINOX và Gemcitabine với thời gian trung bình là 6 tháng </a:t>
            </a:r>
          </a:p>
          <a:p>
            <a:r>
              <a:rPr lang="en-US" sz="2000">
                <a:latin typeface="Arial" panose="020B0604020202020204" pitchFamily="34" charset="0"/>
                <a:cs typeface="Arial" panose="020B0604020202020204" pitchFamily="34" charset="0"/>
              </a:rPr>
              <a:t>Khi BN đã có hoá xạ trị tân hỗ trợ: quyết định hoá trị bổ trợ dựa vào đáp ứng của BN và các yếu tố lâm sàng khác, thời gian trung bình là 6 tháng</a:t>
            </a:r>
            <a:endParaRPr lang="vi-VN"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025BA91C-744E-7542-0B54-E725F2D08E83}"/>
              </a:ext>
            </a:extLst>
          </p:cNvPr>
          <p:cNvSpPr txBox="1"/>
          <p:nvPr/>
        </p:nvSpPr>
        <p:spPr>
          <a:xfrm>
            <a:off x="7300686" y="6542189"/>
            <a:ext cx="4891314"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pic>
        <p:nvPicPr>
          <p:cNvPr id="5" name="Hình ảnh 4">
            <a:extLst>
              <a:ext uri="{FF2B5EF4-FFF2-40B4-BE49-F238E27FC236}">
                <a16:creationId xmlns:a16="http://schemas.microsoft.com/office/drawing/2014/main" id="{9C7B33CA-19D7-2D25-7AC3-ADE8FC299191}"/>
              </a:ext>
            </a:extLst>
          </p:cNvPr>
          <p:cNvPicPr>
            <a:picLocks noChangeAspect="1"/>
          </p:cNvPicPr>
          <p:nvPr/>
        </p:nvPicPr>
        <p:blipFill>
          <a:blip r:embed="rId3"/>
          <a:stretch>
            <a:fillRect/>
          </a:stretch>
        </p:blipFill>
        <p:spPr>
          <a:xfrm>
            <a:off x="1085148" y="523520"/>
            <a:ext cx="10021699" cy="4308207"/>
          </a:xfrm>
          <a:prstGeom prst="rect">
            <a:avLst/>
          </a:prstGeom>
        </p:spPr>
      </p:pic>
    </p:spTree>
    <p:extLst>
      <p:ext uri="{BB962C8B-B14F-4D97-AF65-F5344CB8AC3E}">
        <p14:creationId xmlns:p14="http://schemas.microsoft.com/office/powerpoint/2010/main" val="3274155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20" name="Hình ảnh 19">
            <a:extLst>
              <a:ext uri="{FF2B5EF4-FFF2-40B4-BE49-F238E27FC236}">
                <a16:creationId xmlns:a16="http://schemas.microsoft.com/office/drawing/2014/main" id="{DE59E3AA-8F90-FD36-FC61-EAF2979CF475}"/>
              </a:ext>
            </a:extLst>
          </p:cNvPr>
          <p:cNvPicPr>
            <a:picLocks noChangeAspect="1"/>
          </p:cNvPicPr>
          <p:nvPr/>
        </p:nvPicPr>
        <p:blipFill rotWithShape="1">
          <a:blip r:embed="rId3"/>
          <a:srcRect t="45304" b="14552"/>
          <a:stretch/>
        </p:blipFill>
        <p:spPr>
          <a:xfrm>
            <a:off x="2267626" y="1521542"/>
            <a:ext cx="7656747" cy="3814916"/>
          </a:xfrm>
          <a:prstGeom prst="rect">
            <a:avLst/>
          </a:prstGeom>
        </p:spPr>
      </p:pic>
    </p:spTree>
    <p:extLst>
      <p:ext uri="{BB962C8B-B14F-4D97-AF65-F5344CB8AC3E}">
        <p14:creationId xmlns:p14="http://schemas.microsoft.com/office/powerpoint/2010/main" val="606537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909735"/>
            <a:ext cx="10498317" cy="5038530"/>
          </a:xfrm>
          <a:solidFill>
            <a:schemeClr val="bg2"/>
          </a:solidFill>
          <a:ln>
            <a:solidFill>
              <a:schemeClr val="tx1"/>
            </a:solid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r>
              <a:rPr lang="vi-VN" sz="2000">
                <a:latin typeface="Arial" panose="020B0604020202020204" pitchFamily="34" charset="0"/>
                <a:cs typeface="Arial" panose="020B0604020202020204" pitchFamily="34" charset="0"/>
              </a:rPr>
              <a:t>Đau: </a:t>
            </a:r>
          </a:p>
          <a:p>
            <a:pPr marL="0" indent="0">
              <a:buNone/>
            </a:pPr>
            <a:r>
              <a:rPr lang="vi-VN" sz="2000">
                <a:latin typeface="Arial" panose="020B0604020202020204" pitchFamily="34" charset="0"/>
                <a:cs typeface="Arial" panose="020B0604020202020204" pitchFamily="34" charset="0"/>
              </a:rPr>
              <a:t>            Thuốc giảm đau</a:t>
            </a:r>
          </a:p>
          <a:p>
            <a:pPr marL="0" indent="0">
              <a:buNone/>
            </a:pPr>
            <a:r>
              <a:rPr lang="vi-VN" sz="2000">
                <a:latin typeface="Arial" panose="020B0604020202020204" pitchFamily="34" charset="0"/>
                <a:cs typeface="Arial" panose="020B0604020202020204" pitchFamily="34" charset="0"/>
              </a:rPr>
              <a:t>            Phóng bế đám rối thần kinh tạng</a:t>
            </a:r>
          </a:p>
          <a:p>
            <a:pPr marL="0" indent="0">
              <a:buNone/>
            </a:pPr>
            <a:r>
              <a:rPr lang="vi-VN" sz="2000">
                <a:latin typeface="Arial" panose="020B0604020202020204" pitchFamily="34" charset="0"/>
                <a:cs typeface="Arial" panose="020B0604020202020204" pitchFamily="34" charset="0"/>
              </a:rPr>
              <a:t>            Cắt thần kinh tạng qua nội soi lồng ngực</a:t>
            </a:r>
          </a:p>
          <a:p>
            <a:r>
              <a:rPr lang="vi-VN" sz="2000">
                <a:latin typeface="Arial" panose="020B0604020202020204" pitchFamily="34" charset="0"/>
                <a:cs typeface="Arial" panose="020B0604020202020204" pitchFamily="34" charset="0"/>
              </a:rPr>
              <a:t>Tắc nghẽn đường mật</a:t>
            </a:r>
          </a:p>
          <a:p>
            <a:pPr marL="0" indent="0">
              <a:buNone/>
            </a:pPr>
            <a:r>
              <a:rPr lang="vi-VN" sz="2000">
                <a:latin typeface="Arial" panose="020B0604020202020204" pitchFamily="34" charset="0"/>
                <a:cs typeface="Arial" panose="020B0604020202020204" pitchFamily="34" charset="0"/>
              </a:rPr>
              <a:t>            ERCP</a:t>
            </a:r>
          </a:p>
          <a:p>
            <a:pPr marL="0" indent="0">
              <a:buNone/>
            </a:pPr>
            <a:r>
              <a:rPr lang="vi-VN" sz="2000">
                <a:latin typeface="Arial" panose="020B0604020202020204" pitchFamily="34" charset="0"/>
                <a:cs typeface="Arial" panose="020B0604020202020204" pitchFamily="34" charset="0"/>
              </a:rPr>
              <a:t>            PTPD</a:t>
            </a:r>
          </a:p>
          <a:p>
            <a:pPr marL="0" indent="0">
              <a:buNone/>
            </a:pPr>
            <a:r>
              <a:rPr lang="vi-VN" sz="2000">
                <a:latin typeface="Arial" panose="020B0604020202020204" pitchFamily="34" charset="0"/>
                <a:cs typeface="Arial" panose="020B0604020202020204" pitchFamily="34" charset="0"/>
              </a:rPr>
              <a:t>            Nối tắt mật – ruột</a:t>
            </a:r>
          </a:p>
          <a:p>
            <a:r>
              <a:rPr lang="vi-VN" sz="2000">
                <a:latin typeface="Arial" panose="020B0604020202020204" pitchFamily="34" charset="0"/>
                <a:cs typeface="Arial" panose="020B0604020202020204" pitchFamily="34" charset="0"/>
              </a:rPr>
              <a:t>Tắc nghẽn tá tràng</a:t>
            </a:r>
          </a:p>
          <a:p>
            <a:pPr marL="0" indent="0">
              <a:buNone/>
            </a:pPr>
            <a:r>
              <a:rPr lang="vi-VN" sz="2000">
                <a:latin typeface="Arial" panose="020B0604020202020204" pitchFamily="34" charset="0"/>
                <a:cs typeface="Arial" panose="020B0604020202020204" pitchFamily="34" charset="0"/>
              </a:rPr>
              <a:t>            Nối tắt vị tràng</a:t>
            </a:r>
          </a:p>
        </p:txBody>
      </p:sp>
    </p:spTree>
    <p:extLst>
      <p:ext uri="{BB962C8B-B14F-4D97-AF65-F5344CB8AC3E}">
        <p14:creationId xmlns:p14="http://schemas.microsoft.com/office/powerpoint/2010/main" val="1427928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5" name="Hình ảnh 4">
            <a:extLst>
              <a:ext uri="{FF2B5EF4-FFF2-40B4-BE49-F238E27FC236}">
                <a16:creationId xmlns:a16="http://schemas.microsoft.com/office/drawing/2014/main" id="{78119732-0695-1F59-0556-2842407553F2}"/>
              </a:ext>
            </a:extLst>
          </p:cNvPr>
          <p:cNvPicPr>
            <a:picLocks noChangeAspect="1"/>
          </p:cNvPicPr>
          <p:nvPr/>
        </p:nvPicPr>
        <p:blipFill>
          <a:blip r:embed="rId3"/>
          <a:stretch>
            <a:fillRect/>
          </a:stretch>
        </p:blipFill>
        <p:spPr>
          <a:xfrm>
            <a:off x="3395661" y="1419225"/>
            <a:ext cx="5400675" cy="4019550"/>
          </a:xfrm>
          <a:prstGeom prst="rect">
            <a:avLst/>
          </a:prstGeom>
        </p:spPr>
      </p:pic>
      <p:sp>
        <p:nvSpPr>
          <p:cNvPr id="6" name="Chỗ dành sẵn cho Nội dung 2">
            <a:extLst>
              <a:ext uri="{FF2B5EF4-FFF2-40B4-BE49-F238E27FC236}">
                <a16:creationId xmlns:a16="http://schemas.microsoft.com/office/drawing/2014/main" id="{697D6949-3996-72E0-A21C-C59759E8FB95}"/>
              </a:ext>
            </a:extLst>
          </p:cNvPr>
          <p:cNvSpPr txBox="1">
            <a:spLocks/>
          </p:cNvSpPr>
          <p:nvPr/>
        </p:nvSpPr>
        <p:spPr>
          <a:xfrm>
            <a:off x="846841" y="909735"/>
            <a:ext cx="10498317" cy="432711"/>
          </a:xfrm>
          <a:prstGeom prst="rect">
            <a:avLst/>
          </a:prstGeom>
          <a:solidFill>
            <a:schemeClr val="bg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5752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6" name="Hình ảnh 5">
            <a:extLst>
              <a:ext uri="{FF2B5EF4-FFF2-40B4-BE49-F238E27FC236}">
                <a16:creationId xmlns:a16="http://schemas.microsoft.com/office/drawing/2014/main" id="{D13398C8-7336-1768-1C49-00328C1F05C8}"/>
              </a:ext>
            </a:extLst>
          </p:cNvPr>
          <p:cNvPicPr>
            <a:picLocks noChangeAspect="1"/>
          </p:cNvPicPr>
          <p:nvPr/>
        </p:nvPicPr>
        <p:blipFill>
          <a:blip r:embed="rId3"/>
          <a:stretch>
            <a:fillRect/>
          </a:stretch>
        </p:blipFill>
        <p:spPr>
          <a:xfrm>
            <a:off x="526207" y="1662112"/>
            <a:ext cx="5447081" cy="3533775"/>
          </a:xfrm>
          <a:prstGeom prst="rect">
            <a:avLst/>
          </a:prstGeom>
        </p:spPr>
      </p:pic>
      <p:pic>
        <p:nvPicPr>
          <p:cNvPr id="8" name="Hình ảnh 7">
            <a:extLst>
              <a:ext uri="{FF2B5EF4-FFF2-40B4-BE49-F238E27FC236}">
                <a16:creationId xmlns:a16="http://schemas.microsoft.com/office/drawing/2014/main" id="{50CD62A6-5FF1-753D-D4DB-D94AE628A7FA}"/>
              </a:ext>
            </a:extLst>
          </p:cNvPr>
          <p:cNvPicPr>
            <a:picLocks noChangeAspect="1"/>
          </p:cNvPicPr>
          <p:nvPr/>
        </p:nvPicPr>
        <p:blipFill>
          <a:blip r:embed="rId4"/>
          <a:stretch>
            <a:fillRect/>
          </a:stretch>
        </p:blipFill>
        <p:spPr>
          <a:xfrm>
            <a:off x="6618693" y="1662111"/>
            <a:ext cx="5047100" cy="3533775"/>
          </a:xfrm>
          <a:prstGeom prst="rect">
            <a:avLst/>
          </a:prstGeom>
        </p:spPr>
      </p:pic>
      <p:sp>
        <p:nvSpPr>
          <p:cNvPr id="7" name="Chỗ dành sẵn cho Nội dung 2">
            <a:extLst>
              <a:ext uri="{FF2B5EF4-FFF2-40B4-BE49-F238E27FC236}">
                <a16:creationId xmlns:a16="http://schemas.microsoft.com/office/drawing/2014/main" id="{697D6949-3996-72E0-A21C-C59759E8FB95}"/>
              </a:ext>
            </a:extLst>
          </p:cNvPr>
          <p:cNvSpPr txBox="1">
            <a:spLocks/>
          </p:cNvSpPr>
          <p:nvPr/>
        </p:nvSpPr>
        <p:spPr>
          <a:xfrm>
            <a:off x="846841" y="909735"/>
            <a:ext cx="10498317" cy="432711"/>
          </a:xfrm>
          <a:prstGeom prst="rect">
            <a:avLst/>
          </a:prstGeom>
          <a:solidFill>
            <a:schemeClr val="bg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0351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277" y="53788"/>
            <a:ext cx="2802500" cy="71845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Arial" panose="020B0604020202020204" pitchFamily="34" charset="0"/>
                <a:cs typeface="Arial" panose="020B0604020202020204" pitchFamily="34" charset="0"/>
              </a:rPr>
              <a:t>Ti</a:t>
            </a:r>
            <a:r>
              <a:rPr lang="vi-VN" sz="3600" b="1">
                <a:latin typeface="Arial" panose="020B0604020202020204" pitchFamily="34" charset="0"/>
                <a:cs typeface="Arial" panose="020B0604020202020204" pitchFamily="34" charset="0"/>
              </a:rPr>
              <a:t>ên lượng</a:t>
            </a:r>
            <a:endParaRPr lang="en-US" sz="3600" b="1">
              <a:latin typeface="Arial" panose="020B0604020202020204" pitchFamily="34" charset="0"/>
              <a:cs typeface="Arial" panose="020B0604020202020204" pitchFamily="34" charset="0"/>
            </a:endParaRPr>
          </a:p>
        </p:txBody>
      </p:sp>
      <p:sp>
        <p:nvSpPr>
          <p:cNvPr id="5"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483699" y="2146882"/>
            <a:ext cx="10865620" cy="3371058"/>
          </a:xfrm>
          <a:solidFill>
            <a:schemeClr val="bg1"/>
          </a:solidFill>
          <a:ln>
            <a:noFill/>
          </a:ln>
        </p:spPr>
        <p:txBody>
          <a:bodyPr>
            <a:normAutofit/>
          </a:bodyPr>
          <a:lstStyle/>
          <a:p>
            <a:pPr marL="0" indent="0">
              <a:spcBef>
                <a:spcPts val="1200"/>
              </a:spcBef>
              <a:buNone/>
            </a:pPr>
            <a:r>
              <a:rPr lang="vi-VN" sz="2000">
                <a:latin typeface="Arial" panose="020B0604020202020204" pitchFamily="34" charset="0"/>
                <a:cs typeface="Arial" panose="020B0604020202020204" pitchFamily="34" charset="0"/>
              </a:rPr>
              <a:t>Không phẫu thuật triệt để: tỉ lệ sống sau 5 năm là &lt;5%.</a:t>
            </a:r>
          </a:p>
          <a:p>
            <a:pPr marL="0" indent="0">
              <a:spcBef>
                <a:spcPts val="1200"/>
              </a:spcBef>
              <a:buNone/>
            </a:pPr>
            <a:r>
              <a:rPr lang="vi-VN" sz="2000">
                <a:latin typeface="Arial" panose="020B0604020202020204" pitchFamily="34" charset="0"/>
                <a:cs typeface="Arial" panose="020B0604020202020204" pitchFamily="34" charset="0"/>
              </a:rPr>
              <a:t>Tỉ lệ sống còn 5 năm sau mổ đối với ung thư quanh bóng Vater có khả năng phẫu thuật triệt để là:</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đầu tụy: 15%</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bóng Vater: 39%</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đoạn cuối ống mật chủ: 27%</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tá tràng: 59%</a:t>
            </a:r>
          </a:p>
        </p:txBody>
      </p:sp>
    </p:spTree>
    <p:extLst>
      <p:ext uri="{BB962C8B-B14F-4D97-AF65-F5344CB8AC3E}">
        <p14:creationId xmlns:p14="http://schemas.microsoft.com/office/powerpoint/2010/main" val="368154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746" y="-1159"/>
            <a:ext cx="2802500" cy="71845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Arial" panose="020B0604020202020204" pitchFamily="34" charset="0"/>
                <a:cs typeface="Arial" panose="020B0604020202020204" pitchFamily="34" charset="0"/>
              </a:rPr>
              <a:t>Ti</a:t>
            </a:r>
            <a:r>
              <a:rPr lang="vi-VN" sz="3600" b="1">
                <a:latin typeface="Arial" panose="020B0604020202020204" pitchFamily="34" charset="0"/>
                <a:cs typeface="Arial" panose="020B0604020202020204" pitchFamily="34" charset="0"/>
              </a:rPr>
              <a:t>ên lượng</a:t>
            </a:r>
            <a:endParaRPr lang="en-US" sz="3600" b="1">
              <a:latin typeface="Arial" panose="020B0604020202020204" pitchFamily="34" charset="0"/>
              <a:cs typeface="Arial" panose="020B0604020202020204" pitchFamily="34" charset="0"/>
            </a:endParaRPr>
          </a:p>
        </p:txBody>
      </p:sp>
      <p:sp>
        <p:nvSpPr>
          <p:cNvPr id="7"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483699" y="2146882"/>
            <a:ext cx="10865620" cy="3371058"/>
          </a:xfrm>
          <a:solidFill>
            <a:schemeClr val="bg1"/>
          </a:solidFill>
          <a:ln>
            <a:noFill/>
          </a:ln>
        </p:spPr>
        <p:txBody>
          <a:bodyPr>
            <a:normAutofit/>
          </a:bodyPr>
          <a:lstStyle/>
          <a:p>
            <a:pPr marL="139700" indent="0">
              <a:spcBef>
                <a:spcPts val="1200"/>
              </a:spcBef>
              <a:buNone/>
            </a:pPr>
            <a:r>
              <a:rPr lang="vi-VN" sz="2000">
                <a:cs typeface="Arial" panose="020B0604020202020204" pitchFamily="34" charset="0"/>
              </a:rPr>
              <a:t>Tỉ lệ sống còn 10 năm sau mổ đối với ung thư quanh bóng Vater có khả năng phẫu thuật triệt để là:</a:t>
            </a:r>
          </a:p>
          <a:p>
            <a:pPr marL="720725" indent="-274638">
              <a:spcBef>
                <a:spcPts val="1200"/>
              </a:spcBef>
            </a:pPr>
            <a:r>
              <a:rPr lang="vi-VN" sz="2000">
                <a:cs typeface="Arial" panose="020B0604020202020204" pitchFamily="34" charset="0"/>
              </a:rPr>
              <a:t>Ung thư tụy: 5% (cao hơn nếu GPB sau mổ là u biệt hóa tốt, diện cắt không còn tế bào ung thư)</a:t>
            </a:r>
          </a:p>
          <a:p>
            <a:pPr marL="720725" indent="-274638">
              <a:spcBef>
                <a:spcPts val="1200"/>
              </a:spcBef>
            </a:pPr>
            <a:r>
              <a:rPr lang="vi-VN" sz="2000">
                <a:cs typeface="Arial" panose="020B0604020202020204" pitchFamily="34" charset="0"/>
              </a:rPr>
              <a:t>Ung thư bóng Vater: 25%</a:t>
            </a:r>
          </a:p>
          <a:p>
            <a:pPr marL="720725" indent="-274638">
              <a:spcBef>
                <a:spcPts val="1200"/>
              </a:spcBef>
            </a:pPr>
            <a:r>
              <a:rPr lang="vi-VN" sz="2000">
                <a:cs typeface="Arial" panose="020B0604020202020204" pitchFamily="34" charset="0"/>
              </a:rPr>
              <a:t>Ung thư đoạn cuối ống mật chủ: 21%</a:t>
            </a:r>
          </a:p>
          <a:p>
            <a:pPr marL="720725" indent="-274638">
              <a:spcBef>
                <a:spcPts val="1200"/>
              </a:spcBef>
            </a:pPr>
            <a:r>
              <a:rPr lang="vi-VN" sz="2000">
                <a:cs typeface="Arial" panose="020B0604020202020204" pitchFamily="34" charset="0"/>
              </a:rPr>
              <a:t>Ung thư tá tràng: 59%</a:t>
            </a:r>
          </a:p>
        </p:txBody>
      </p:sp>
    </p:spTree>
    <p:extLst>
      <p:ext uri="{BB962C8B-B14F-4D97-AF65-F5344CB8AC3E}">
        <p14:creationId xmlns:p14="http://schemas.microsoft.com/office/powerpoint/2010/main" val="375283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AB9A725-AD12-5621-3A0F-57B9F38499A6}"/>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1A6FD643-216D-BDA4-AE17-8DBA0CB5CFB6}"/>
              </a:ext>
            </a:extLst>
          </p:cNvPr>
          <p:cNvSpPr>
            <a:spLocks noGrp="1"/>
          </p:cNvSpPr>
          <p:nvPr>
            <p:ph idx="1"/>
          </p:nvPr>
        </p:nvSpPr>
        <p:spPr>
          <a:xfrm>
            <a:off x="2589212" y="1674055"/>
            <a:ext cx="8915400" cy="4237167"/>
          </a:xfrm>
        </p:spPr>
        <p:txBody>
          <a:bodyPr/>
          <a:lstStyle/>
          <a:p>
            <a:pPr marL="0" indent="0">
              <a:buNone/>
            </a:pPr>
            <a:r>
              <a:rPr lang="vi-VN" sz="2800" b="1" dirty="0">
                <a:latin typeface="Arial" panose="020B0604020202020204" pitchFamily="34" charset="0"/>
                <a:cs typeface="Arial" panose="020B0604020202020204" pitchFamily="34" charset="0"/>
              </a:rPr>
              <a:t>1.LÂM SÀNG : TRIỆU CHỨNG THỰC THỂ</a:t>
            </a:r>
          </a:p>
          <a:p>
            <a:r>
              <a:rPr lang="vi-VN" sz="2800" dirty="0">
                <a:latin typeface="Arial" panose="020B0604020202020204" pitchFamily="34" charset="0"/>
                <a:cs typeface="Arial" panose="020B0604020202020204" pitchFamily="34" charset="0"/>
              </a:rPr>
              <a:t>Da niêm </a:t>
            </a:r>
            <a:r>
              <a:rPr lang="vi-VN" sz="2800" dirty="0" err="1">
                <a:latin typeface="Arial" panose="020B0604020202020204" pitchFamily="34" charset="0"/>
                <a:cs typeface="Arial" panose="020B0604020202020204" pitchFamily="34" charset="0"/>
              </a:rPr>
              <a:t>vàng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vết</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cào</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gãi</a:t>
            </a:r>
            <a:r>
              <a:rPr lang="vi-VN" sz="2800" dirty="0">
                <a:latin typeface="Arial" panose="020B0604020202020204" pitchFamily="34" charset="0"/>
                <a:cs typeface="Arial" panose="020B0604020202020204" pitchFamily="34" charset="0"/>
              </a:rPr>
              <a:t> ở da</a:t>
            </a:r>
          </a:p>
          <a:p>
            <a:r>
              <a:rPr lang="vi-VN" sz="2800" dirty="0" err="1">
                <a:latin typeface="Arial" panose="020B0604020202020204" pitchFamily="34" charset="0"/>
                <a:cs typeface="Arial" panose="020B0604020202020204" pitchFamily="34" charset="0"/>
              </a:rPr>
              <a:t>Túi</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mật</a:t>
            </a:r>
            <a:r>
              <a:rPr lang="vi-VN" sz="2800" dirty="0">
                <a:latin typeface="Arial" panose="020B0604020202020204" pitchFamily="34" charset="0"/>
                <a:cs typeface="Arial" panose="020B0604020202020204" pitchFamily="34" charset="0"/>
              </a:rPr>
              <a:t> to</a:t>
            </a:r>
          </a:p>
          <a:p>
            <a:r>
              <a:rPr lang="vi-VN" sz="2800" dirty="0" err="1">
                <a:latin typeface="Arial" panose="020B0604020202020204" pitchFamily="34" charset="0"/>
                <a:cs typeface="Arial" panose="020B0604020202020204" pitchFamily="34" charset="0"/>
              </a:rPr>
              <a:t>Sờ</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được</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nốt</a:t>
            </a:r>
            <a:r>
              <a:rPr lang="vi-VN" sz="2800" dirty="0">
                <a:latin typeface="Arial" panose="020B0604020202020204" pitchFamily="34" charset="0"/>
                <a:cs typeface="Arial" panose="020B0604020202020204" pitchFamily="34" charset="0"/>
              </a:rPr>
              <a:t> ở gan</a:t>
            </a:r>
          </a:p>
          <a:p>
            <a:r>
              <a:rPr lang="vi-VN" sz="2800" dirty="0" err="1">
                <a:latin typeface="Arial" panose="020B0604020202020204" pitchFamily="34" charset="0"/>
                <a:cs typeface="Arial" panose="020B0604020202020204" pitchFamily="34" charset="0"/>
              </a:rPr>
              <a:t>Hạch</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thượng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đòn</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Virchow</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nốt</a:t>
            </a:r>
            <a:r>
              <a:rPr lang="vi-VN" sz="2800" dirty="0">
                <a:latin typeface="Arial" panose="020B0604020202020204" pitchFamily="34" charset="0"/>
                <a:cs typeface="Arial" panose="020B0604020202020204" pitchFamily="34" charset="0"/>
              </a:rPr>
              <a:t> di căn </a:t>
            </a:r>
            <a:r>
              <a:rPr lang="vi-VN" sz="2800" dirty="0" err="1">
                <a:latin typeface="Arial" panose="020B0604020202020204" pitchFamily="34" charset="0"/>
                <a:cs typeface="Arial" panose="020B0604020202020204" pitchFamily="34" charset="0"/>
              </a:rPr>
              <a:t>vùng</a:t>
            </a:r>
            <a:r>
              <a:rPr lang="vi-VN" sz="2800" dirty="0">
                <a:latin typeface="Arial" panose="020B0604020202020204" pitchFamily="34" charset="0"/>
                <a:cs typeface="Arial" panose="020B0604020202020204" pitchFamily="34" charset="0"/>
              </a:rPr>
              <a:t> quanh </a:t>
            </a:r>
            <a:r>
              <a:rPr lang="vi-VN" sz="2800" dirty="0" err="1">
                <a:latin typeface="Arial" panose="020B0604020202020204" pitchFamily="34" charset="0"/>
                <a:cs typeface="Arial" panose="020B0604020202020204" pitchFamily="34" charset="0"/>
              </a:rPr>
              <a:t>rốn</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sister</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Mary</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Joseph</a:t>
            </a:r>
            <a:r>
              <a:rPr lang="vi-VN" sz="28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d</a:t>
            </a:r>
            <a:r>
              <a:rPr lang="vi-VN" sz="2800" dirty="0">
                <a:latin typeface="Arial" panose="020B0604020202020204" pitchFamily="34" charset="0"/>
                <a:cs typeface="Arial" panose="020B0604020202020204" pitchFamily="34" charset="0"/>
              </a:rPr>
              <a:t>i căn </a:t>
            </a:r>
            <a:r>
              <a:rPr lang="vi-VN" sz="2800" dirty="0" err="1">
                <a:latin typeface="Arial" panose="020B0604020202020204" pitchFamily="34" charset="0"/>
                <a:cs typeface="Arial" panose="020B0604020202020204" pitchFamily="34" charset="0"/>
              </a:rPr>
              <a:t>tiểu</a:t>
            </a:r>
            <a:r>
              <a:rPr lang="vi-VN" sz="2800" dirty="0">
                <a:latin typeface="Arial" panose="020B0604020202020204" pitchFamily="34" charset="0"/>
                <a:cs typeface="Arial" panose="020B0604020202020204" pitchFamily="34" charset="0"/>
              </a:rPr>
              <a:t> khung khi thăm </a:t>
            </a:r>
            <a:r>
              <a:rPr lang="vi-VN" sz="2800" dirty="0" err="1">
                <a:latin typeface="Arial" panose="020B0604020202020204" pitchFamily="34" charset="0"/>
                <a:cs typeface="Arial" panose="020B0604020202020204" pitchFamily="34" charset="0"/>
              </a:rPr>
              <a:t>khám</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trực</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tràng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mảng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Blumer</a:t>
            </a:r>
            <a:r>
              <a:rPr lang="vi-VN" sz="2800" dirty="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53636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8CA787-0BEC-5C51-F504-116A04EE33EC}"/>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CCF1C3BF-E679-7C3A-41FE-430FD9F43C18}"/>
              </a:ext>
            </a:extLst>
          </p:cNvPr>
          <p:cNvSpPr>
            <a:spLocks noGrp="1"/>
          </p:cNvSpPr>
          <p:nvPr>
            <p:ph idx="1"/>
          </p:nvPr>
        </p:nvSpPr>
        <p:spPr>
          <a:xfrm>
            <a:off x="2589212" y="1702191"/>
            <a:ext cx="8915400" cy="4209031"/>
          </a:xfrm>
        </p:spPr>
        <p:txBody>
          <a:bodyPr/>
          <a:lstStyle/>
          <a:p>
            <a:pPr marL="0" indent="0">
              <a:buNone/>
            </a:pPr>
            <a:r>
              <a:rPr lang="en-US" sz="2800" b="1" dirty="0">
                <a:latin typeface="Arial" panose="020B0604020202020204" pitchFamily="34" charset="0"/>
                <a:cs typeface="Arial" panose="020B0604020202020204" pitchFamily="34" charset="0"/>
              </a:rPr>
              <a:t>1.LÂM SÀNG : TRIỆU CHỨNG THỰC THỂ</a:t>
            </a:r>
          </a:p>
          <a:p>
            <a:pPr marL="0" indent="0">
              <a:buNone/>
            </a:pPr>
            <a:endParaRPr lang="en-US" dirty="0"/>
          </a:p>
        </p:txBody>
      </p:sp>
      <p:pic>
        <p:nvPicPr>
          <p:cNvPr id="4" name="Hình ảnh 3">
            <a:extLst>
              <a:ext uri="{FF2B5EF4-FFF2-40B4-BE49-F238E27FC236}">
                <a16:creationId xmlns:a16="http://schemas.microsoft.com/office/drawing/2014/main" id="{BE14D46A-A349-4158-CAE7-43CF84F5909D}"/>
              </a:ext>
            </a:extLst>
          </p:cNvPr>
          <p:cNvPicPr>
            <a:picLocks noChangeAspect="1"/>
          </p:cNvPicPr>
          <p:nvPr/>
        </p:nvPicPr>
        <p:blipFill>
          <a:blip r:embed="rId2"/>
          <a:stretch>
            <a:fillRect/>
          </a:stretch>
        </p:blipFill>
        <p:spPr>
          <a:xfrm>
            <a:off x="2950844" y="2515008"/>
            <a:ext cx="7443861" cy="3718882"/>
          </a:xfrm>
          <a:prstGeom prst="rect">
            <a:avLst/>
          </a:prstGeom>
        </p:spPr>
      </p:pic>
    </p:spTree>
    <p:extLst>
      <p:ext uri="{BB962C8B-B14F-4D97-AF65-F5344CB8AC3E}">
        <p14:creationId xmlns:p14="http://schemas.microsoft.com/office/powerpoint/2010/main" val="2983847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48D964-15AB-C2CC-2822-4C2E32268B77}"/>
              </a:ext>
            </a:extLst>
          </p:cNvPr>
          <p:cNvSpPr>
            <a:spLocks noGrp="1"/>
          </p:cNvSpPr>
          <p:nvPr>
            <p:ph type="title"/>
          </p:nvPr>
        </p:nvSpPr>
        <p:spPr/>
        <p:txBody>
          <a:bodyPr/>
          <a:lstStyle/>
          <a:p>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Chẩn</a:t>
            </a:r>
            <a:r>
              <a:rPr kumimoji="0" lang="en-US" sz="3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err="1">
                <a:ln>
                  <a:noFill/>
                </a:ln>
                <a:solidFill>
                  <a:prstClr val="black">
                    <a:lumMod val="85000"/>
                    <a:lumOff val="15000"/>
                  </a:prstClr>
                </a:solidFill>
                <a:effectLst/>
                <a:uLnTx/>
                <a:uFillTx/>
                <a:latin typeface="Arial" panose="020B0604020202020204" pitchFamily="34" charset="0"/>
                <a:ea typeface="+mj-ea"/>
                <a:cs typeface="Arial" panose="020B0604020202020204" pitchFamily="34" charset="0"/>
              </a:rPr>
              <a:t>đoán</a:t>
            </a:r>
            <a:endParaRPr lang="en-US" dirty="0"/>
          </a:p>
        </p:txBody>
      </p:sp>
      <p:sp>
        <p:nvSpPr>
          <p:cNvPr id="3" name="Chỗ dành sẵn cho Nội dung 2">
            <a:extLst>
              <a:ext uri="{FF2B5EF4-FFF2-40B4-BE49-F238E27FC236}">
                <a16:creationId xmlns:a16="http://schemas.microsoft.com/office/drawing/2014/main" id="{F668939D-C1BC-7B78-8367-7B9E096B64C5}"/>
              </a:ext>
            </a:extLst>
          </p:cNvPr>
          <p:cNvSpPr>
            <a:spLocks noGrp="1"/>
          </p:cNvSpPr>
          <p:nvPr>
            <p:ph idx="1"/>
          </p:nvPr>
        </p:nvSpPr>
        <p:spPr>
          <a:xfrm>
            <a:off x="2589212" y="1659988"/>
            <a:ext cx="8915400" cy="4251234"/>
          </a:xfrm>
        </p:spPr>
        <p:txBody>
          <a:bodyPr>
            <a:normAutofit/>
          </a:bodyPr>
          <a:lstStyle/>
          <a:p>
            <a:pPr marL="0" indent="0">
              <a:buNone/>
            </a:pPr>
            <a:r>
              <a:rPr lang="vi-VN" sz="2800" b="1" dirty="0">
                <a:latin typeface="Arial" panose="020B0604020202020204" pitchFamily="34" charset="0"/>
                <a:cs typeface="Arial" panose="020B0604020202020204" pitchFamily="34" charset="0"/>
              </a:rPr>
              <a:t>1.LÂM SÀNG : </a:t>
            </a:r>
          </a:p>
          <a:p>
            <a:pPr algn="just"/>
            <a:r>
              <a:rPr lang="vi-VN" sz="2400" dirty="0" err="1">
                <a:latin typeface="Arial" panose="020B0604020202020204" pitchFamily="34" charset="0"/>
                <a:cs typeface="Arial" panose="020B0604020202020204" pitchFamily="34" charset="0"/>
              </a:rPr>
              <a:t>Hội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vàng</a:t>
            </a:r>
            <a:r>
              <a:rPr lang="vi-VN" sz="2400" dirty="0">
                <a:latin typeface="Arial" panose="020B0604020202020204" pitchFamily="34" charset="0"/>
                <a:cs typeface="Arial" panose="020B0604020202020204" pitchFamily="34" charset="0"/>
              </a:rPr>
              <a:t> da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mắt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vàng</a:t>
            </a:r>
            <a:r>
              <a:rPr lang="vi-VN" sz="2400" dirty="0">
                <a:latin typeface="Arial" panose="020B0604020202020204" pitchFamily="34" charset="0"/>
                <a:cs typeface="Arial" panose="020B0604020202020204" pitchFamily="34" charset="0"/>
              </a:rPr>
              <a:t>, sang thương da do </a:t>
            </a:r>
            <a:r>
              <a:rPr lang="vi-VN" sz="2400" dirty="0" err="1">
                <a:latin typeface="Arial" panose="020B0604020202020204" pitchFamily="34" charset="0"/>
                <a:cs typeface="Arial" panose="020B0604020202020204" pitchFamily="34" charset="0"/>
              </a:rPr>
              <a:t>cào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gãi</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Túi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to </a:t>
            </a:r>
            <a:r>
              <a:rPr lang="vi-VN" sz="2400" dirty="0" err="1">
                <a:latin typeface="Arial" panose="020B0604020202020204" pitchFamily="34" charset="0"/>
                <a:cs typeface="Arial" panose="020B0604020202020204" pitchFamily="34" charset="0"/>
              </a:rPr>
              <a:t>sờ</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không đau: </a:t>
            </a:r>
            <a:r>
              <a:rPr lang="en-US" sz="2400" dirty="0">
                <a:latin typeface="Arial" panose="020B0604020202020204" pitchFamily="34" charset="0"/>
                <a:cs typeface="Arial" panose="020B0604020202020204" pitchFamily="34" charset="0"/>
              </a:rPr>
              <a:t>đ</a:t>
            </a:r>
            <a:r>
              <a:rPr lang="vi-VN" sz="2400" dirty="0" err="1">
                <a:latin typeface="Arial" panose="020B0604020202020204" pitchFamily="34" charset="0"/>
                <a:cs typeface="Arial" panose="020B0604020202020204" pitchFamily="34" charset="0"/>
              </a:rPr>
              <a:t>ịnh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luật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Courvoisier</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Triệu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của</a:t>
            </a:r>
            <a:r>
              <a:rPr lang="vi-VN" sz="2400" dirty="0">
                <a:latin typeface="Arial" panose="020B0604020202020204" pitchFamily="34" charset="0"/>
                <a:cs typeface="Arial" panose="020B0604020202020204" pitchFamily="34" charset="0"/>
              </a:rPr>
              <a:t> di căn: </a:t>
            </a:r>
          </a:p>
          <a:p>
            <a:pPr lvl="1" algn="just"/>
            <a:r>
              <a:rPr lang="vi-VN" sz="2400" dirty="0" err="1">
                <a:latin typeface="Arial" panose="020B0604020202020204" pitchFamily="34" charset="0"/>
                <a:cs typeface="Arial" panose="020B0604020202020204" pitchFamily="34" charset="0"/>
              </a:rPr>
              <a:t>Sờ</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nốt</a:t>
            </a:r>
            <a:r>
              <a:rPr lang="vi-VN" sz="2400" dirty="0">
                <a:latin typeface="Arial" panose="020B0604020202020204" pitchFamily="34" charset="0"/>
                <a:cs typeface="Arial" panose="020B0604020202020204" pitchFamily="34" charset="0"/>
              </a:rPr>
              <a:t> ở gan</a:t>
            </a:r>
          </a:p>
          <a:p>
            <a:pPr lvl="1" indent="-342900">
              <a:buClr>
                <a:srgbClr val="A53010"/>
              </a:buClr>
              <a:defRPr/>
            </a:pP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Hạch</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thượng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đòn</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Virchow</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nốt</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di căn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vùng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quanh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rốn</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sister</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Mary</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Joseph</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a:t>
            </a:r>
            <a:r>
              <a:rPr kumimoji="0" lang="en-US"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d</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i căn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tiểu</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khung khi thăm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khám</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trực</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tràng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mảng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Blumer</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a:t>
            </a:r>
          </a:p>
          <a:p>
            <a:endParaRPr lang="en-US" dirty="0"/>
          </a:p>
        </p:txBody>
      </p:sp>
    </p:spTree>
    <p:extLst>
      <p:ext uri="{BB962C8B-B14F-4D97-AF65-F5344CB8AC3E}">
        <p14:creationId xmlns:p14="http://schemas.microsoft.com/office/powerpoint/2010/main" val="274433829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2005</TotalTime>
  <Words>8063</Words>
  <Application>Microsoft Office PowerPoint</Application>
  <PresentationFormat>Màn hình rộng</PresentationFormat>
  <Paragraphs>920</Paragraphs>
  <Slides>67</Slides>
  <Notes>39</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67</vt:i4>
      </vt:variant>
    </vt:vector>
  </HeadingPairs>
  <TitlesOfParts>
    <vt:vector size="79" baseType="lpstr">
      <vt:lpstr>Arial</vt:lpstr>
      <vt:lpstr>Calibri</vt:lpstr>
      <vt:lpstr>Century Gothic</vt:lpstr>
      <vt:lpstr>Courier New</vt:lpstr>
      <vt:lpstr>Gill Sans MT</vt:lpstr>
      <vt:lpstr>Roboto</vt:lpstr>
      <vt:lpstr>Segoe UI</vt:lpstr>
      <vt:lpstr>Tahoma</vt:lpstr>
      <vt:lpstr>Times New Roman</vt:lpstr>
      <vt:lpstr>Wingdings</vt:lpstr>
      <vt:lpstr>Wingdings 3</vt:lpstr>
      <vt:lpstr>Wisp</vt:lpstr>
      <vt:lpstr>UNG THƯ QUANH BÓNG VATER</vt:lpstr>
      <vt:lpstr>NỘI DUNG</vt:lpstr>
      <vt:lpstr>Tổng quan</vt:lpstr>
      <vt:lpstr>Tổng quan</vt:lpstr>
      <vt:lpstr>Tổng quan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Chẩn đoán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1. Chuẩn bị bệnh nhân trước phẫu thuật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Điều trị bổ trợ sau phẫu thuật</vt:lpstr>
      <vt:lpstr>Điều trị bổ trợ sau phẫu thuật</vt:lpstr>
      <vt:lpstr>Giai đoạn tiến triển và di căn</vt:lpstr>
      <vt:lpstr>Giai đoạn tiến triển và di căn</vt:lpstr>
      <vt:lpstr>Giai đoạn tiến triển và di căn</vt:lpstr>
      <vt:lpstr>Giai đoạn tiến triển và di căn</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giai đoạn ung thư</dc:title>
  <dc:creator>Huy</dc:creator>
  <cp:lastModifiedBy>NhanTran</cp:lastModifiedBy>
  <cp:revision>71</cp:revision>
  <dcterms:created xsi:type="dcterms:W3CDTF">2022-11-15T03:37:23Z</dcterms:created>
  <dcterms:modified xsi:type="dcterms:W3CDTF">2022-11-17T15:15:06Z</dcterms:modified>
</cp:coreProperties>
</file>